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7" r:id="rId2"/>
    <p:sldId id="256" r:id="rId3"/>
    <p:sldId id="303" r:id="rId4"/>
    <p:sldId id="344" r:id="rId5"/>
    <p:sldId id="357" r:id="rId6"/>
    <p:sldId id="310" r:id="rId7"/>
    <p:sldId id="327" r:id="rId8"/>
    <p:sldId id="328" r:id="rId9"/>
    <p:sldId id="346" r:id="rId10"/>
    <p:sldId id="330" r:id="rId11"/>
    <p:sldId id="356" r:id="rId12"/>
    <p:sldId id="351" r:id="rId13"/>
    <p:sldId id="349" r:id="rId14"/>
    <p:sldId id="345" r:id="rId15"/>
    <p:sldId id="309" r:id="rId16"/>
    <p:sldId id="334" r:id="rId17"/>
    <p:sldId id="343" r:id="rId18"/>
    <p:sldId id="354" r:id="rId19"/>
    <p:sldId id="336" r:id="rId20"/>
    <p:sldId id="353" r:id="rId21"/>
    <p:sldId id="342" r:id="rId22"/>
    <p:sldId id="340" r:id="rId23"/>
    <p:sldId id="338" r:id="rId24"/>
    <p:sldId id="339" r:id="rId25"/>
    <p:sldId id="318" r:id="rId26"/>
    <p:sldId id="304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8F8"/>
    <a:srgbClr val="6692C9"/>
    <a:srgbClr val="FFFFFF"/>
    <a:srgbClr val="EEEEEE"/>
    <a:srgbClr val="6590C1"/>
    <a:srgbClr val="81A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14" autoAdjust="0"/>
    <p:restoredTop sz="74320" autoAdjust="0"/>
  </p:normalViewPr>
  <p:slideViewPr>
    <p:cSldViewPr snapToGrid="0" showGuides="1">
      <p:cViewPr varScale="1">
        <p:scale>
          <a:sx n="60" d="100"/>
          <a:sy n="60" d="100"/>
        </p:scale>
        <p:origin x="1901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A4AA3-1517-4EA6-9C68-B0DDBF17640B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01E80-C613-4669-8EF3-EDB991BB4B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80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제목</a:t>
            </a:r>
            <a:r>
              <a:rPr kumimoji="1" lang="en-US" altLang="ko-KR" dirty="0"/>
              <a:t>-</a:t>
            </a:r>
          </a:p>
          <a:p>
            <a:r>
              <a:rPr kumimoji="1" lang="ko-KR" altLang="en-US" dirty="0"/>
              <a:t>비전 시스템과 </a:t>
            </a:r>
            <a:r>
              <a:rPr kumimoji="1" lang="ko-KR" altLang="en-US" dirty="0" err="1"/>
              <a:t>로봇팔을</a:t>
            </a:r>
            <a:r>
              <a:rPr kumimoji="1" lang="ko-KR" altLang="en-US" dirty="0"/>
              <a:t> 활용한 </a:t>
            </a:r>
            <a:r>
              <a:rPr kumimoji="1" lang="ko-KR" altLang="en-US" dirty="0" err="1"/>
              <a:t>묘삼</a:t>
            </a:r>
            <a:r>
              <a:rPr kumimoji="1" lang="ko-KR" altLang="en-US" dirty="0"/>
              <a:t> 자동 식재 장치 개발의 발표를 맡은</a:t>
            </a:r>
            <a:endParaRPr kumimoji="1" lang="en-US" altLang="ko-KR" dirty="0"/>
          </a:p>
          <a:p>
            <a:r>
              <a:rPr kumimoji="1" lang="ko-KR" altLang="en-US" dirty="0" err="1"/>
              <a:t>심많이봤다</a:t>
            </a:r>
            <a:r>
              <a:rPr kumimoji="1" lang="ko-KR" altLang="en-US" dirty="0"/>
              <a:t> 팀의 최윤규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그럼 발표 시작하겠습니다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98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전면도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지금 보시는 것은 저희 제품의 전면도 입니다</a:t>
            </a:r>
            <a:r>
              <a:rPr lang="en-US" altLang="ko-KR" dirty="0"/>
              <a:t>. </a:t>
            </a:r>
            <a:r>
              <a:rPr lang="ko-KR" altLang="en-US" dirty="0"/>
              <a:t>전면도를 통해 저희 시스템을 개괄적으로 설명해드리도록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 </a:t>
            </a:r>
            <a:r>
              <a:rPr lang="ko-KR" altLang="en-US" dirty="0"/>
              <a:t>수평 컨베이어로부터 모종을 공급받고</a:t>
            </a:r>
          </a:p>
          <a:p>
            <a:r>
              <a:rPr lang="en-US" altLang="ko-KR" dirty="0"/>
              <a:t>2 </a:t>
            </a:r>
            <a:r>
              <a:rPr lang="ko-KR" altLang="en-US" dirty="0"/>
              <a:t>카메라가 피더위의 모종을 다중 객체 탐지합니다</a:t>
            </a:r>
            <a:r>
              <a:rPr lang="en-US" altLang="ko-KR" dirty="0"/>
              <a:t>. </a:t>
            </a:r>
            <a:r>
              <a:rPr lang="ko-KR" altLang="en-US" dirty="0"/>
              <a:t>그리고 저희가 개발한 알고리즘으로 모종의 좌표와 각도를 </a:t>
            </a:r>
            <a:r>
              <a:rPr lang="ko-KR" altLang="en-US" dirty="0" err="1"/>
              <a:t>로봇팔로</a:t>
            </a:r>
            <a:r>
              <a:rPr lang="ko-KR" altLang="en-US" dirty="0"/>
              <a:t> 보내줍니다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 </a:t>
            </a:r>
            <a:r>
              <a:rPr lang="ko-KR" altLang="en-US" dirty="0" err="1"/>
              <a:t>로봇팔은</a:t>
            </a:r>
            <a:r>
              <a:rPr lang="ko-KR" altLang="en-US" dirty="0"/>
              <a:t> 받은 좌표를 기반으로 모종을 파종합니다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 </a:t>
            </a:r>
            <a:r>
              <a:rPr lang="ko-KR" altLang="en-US" dirty="0"/>
              <a:t>로봇이 파종을 하면 수직 컨베이어 벨트가 한 칸 아래로 내려가고 그곳에 달린 워터펌프가 물을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</a:t>
            </a:r>
            <a:r>
              <a:rPr lang="en-US" altLang="ko-KR" dirty="0"/>
              <a:t>NH-Farm</a:t>
            </a:r>
            <a:r>
              <a:rPr lang="ko-KR" altLang="en-US" dirty="0"/>
              <a:t>프로젝트에서 구축한 자동 생육 관리 시스템의 관리를 받게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086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평면도</a:t>
            </a:r>
            <a:r>
              <a:rPr lang="en-US" altLang="ko-KR" dirty="0"/>
              <a:t>-</a:t>
            </a:r>
          </a:p>
          <a:p>
            <a:r>
              <a:rPr kumimoji="1" lang="ko-KR" altLang="en-US" dirty="0"/>
              <a:t>이것은 저희 제품의 평면도입니다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67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개발 주제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저희는 첫 작물로 새싹삼을 선택하였습니다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발전가능성과</a:t>
            </a:r>
            <a:r>
              <a:rPr lang="en-US" altLang="ko-KR" dirty="0"/>
              <a:t>, </a:t>
            </a:r>
            <a:r>
              <a:rPr lang="ko-KR" altLang="en-US" dirty="0"/>
              <a:t>시장성 두가지 측면에서 새싹삼이 유리하다고 생각했기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새싹삼은 현재 식재 자동화가 어려워 파종과 수확을 사람이 직접 수동으로 작업하고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자동 식재 장치가 나온다면 </a:t>
            </a:r>
            <a:r>
              <a:rPr lang="ko-KR" altLang="en-US" dirty="0" err="1"/>
              <a:t>새싹삼</a:t>
            </a:r>
            <a:r>
              <a:rPr lang="ko-KR" altLang="en-US" dirty="0"/>
              <a:t> 농가에 큰 도움이 될 것이라고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새싹삼은 타 작물 대비 생육 환경 조성이 용의하다는 장점도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다음은 시장성 측면입니다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새싹삼은 타 작물 대비 생육주기가 짧아서 재고 </a:t>
            </a:r>
            <a:r>
              <a:rPr lang="ko-KR" altLang="en-US" dirty="0" err="1"/>
              <a:t>관리및</a:t>
            </a:r>
            <a:r>
              <a:rPr lang="ko-KR" altLang="en-US" dirty="0"/>
              <a:t> 시장 대응에 유리합니다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1</a:t>
            </a:r>
            <a:r>
              <a:rPr lang="ko-KR" altLang="en-US" dirty="0"/>
              <a:t>년 근 </a:t>
            </a:r>
            <a:r>
              <a:rPr lang="ko-KR" altLang="en-US" dirty="0" err="1"/>
              <a:t>묘삼을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원에서 사서 새싹삼을 </a:t>
            </a:r>
            <a:r>
              <a:rPr lang="en-US" altLang="ko-KR" dirty="0"/>
              <a:t>3~4</a:t>
            </a:r>
            <a:r>
              <a:rPr lang="ko-KR" altLang="en-US" dirty="0"/>
              <a:t>주 만에 </a:t>
            </a:r>
            <a:r>
              <a:rPr lang="en-US" altLang="ko-KR" dirty="0"/>
              <a:t>200~300</a:t>
            </a:r>
            <a:r>
              <a:rPr lang="ko-KR" altLang="en-US" dirty="0"/>
              <a:t>원에 팔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시설 관리비를 제외면 </a:t>
            </a:r>
            <a:r>
              <a:rPr lang="en-US" altLang="ko-KR" dirty="0"/>
              <a:t>3~4</a:t>
            </a:r>
            <a:r>
              <a:rPr lang="ko-KR" altLang="en-US" dirty="0"/>
              <a:t>주 만에 </a:t>
            </a:r>
            <a:r>
              <a:rPr lang="en-US" altLang="ko-KR" dirty="0"/>
              <a:t>2</a:t>
            </a:r>
            <a:r>
              <a:rPr lang="ko-KR" altLang="en-US" dirty="0"/>
              <a:t>배에서 </a:t>
            </a:r>
            <a:r>
              <a:rPr lang="en-US" altLang="ko-KR" dirty="0"/>
              <a:t>3</a:t>
            </a:r>
            <a:r>
              <a:rPr lang="ko-KR" altLang="en-US" dirty="0"/>
              <a:t>배의 수익이 창출 가능하다는 것을 의미합니다</a:t>
            </a:r>
            <a:r>
              <a:rPr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640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차별성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다음은 저희 제품이 경쟁제품군 대비 갖는 비교 우위에 대해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국내 </a:t>
            </a:r>
            <a:r>
              <a:rPr lang="en-US" altLang="ko-KR" dirty="0"/>
              <a:t>1</a:t>
            </a:r>
            <a:r>
              <a:rPr lang="ko-KR" altLang="en-US" dirty="0"/>
              <a:t>위 그린 플러스 제품은 </a:t>
            </a:r>
            <a:r>
              <a:rPr lang="en-US" altLang="ko-KR" dirty="0"/>
              <a:t>1</a:t>
            </a:r>
            <a:r>
              <a:rPr lang="ko-KR" altLang="en-US" dirty="0"/>
              <a:t>세대 </a:t>
            </a:r>
            <a:r>
              <a:rPr lang="ko-KR" altLang="en-US" dirty="0" err="1"/>
              <a:t>스마트팜인</a:t>
            </a:r>
            <a:r>
              <a:rPr lang="ko-KR" altLang="en-US" dirty="0"/>
              <a:t> 시설 농업에 정체되어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국외 </a:t>
            </a:r>
            <a:r>
              <a:rPr lang="en-US" altLang="ko-KR" dirty="0"/>
              <a:t>3</a:t>
            </a:r>
            <a:r>
              <a:rPr lang="ko-KR" altLang="en-US" dirty="0"/>
              <a:t>세대 </a:t>
            </a:r>
            <a:r>
              <a:rPr lang="ko-KR" altLang="en-US" dirty="0" err="1"/>
              <a:t>스마트팜</a:t>
            </a:r>
            <a:r>
              <a:rPr lang="ko-KR" altLang="en-US" dirty="0"/>
              <a:t> 제품군 역시 파종이나 수확 두 작업 중 한가지만을 수행할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저희 </a:t>
            </a:r>
            <a:r>
              <a:rPr lang="en-US" altLang="ko-KR" dirty="0"/>
              <a:t>AUTO-FARMING 3</a:t>
            </a:r>
            <a:r>
              <a:rPr lang="ko-KR" altLang="en-US" dirty="0"/>
              <a:t>세대 </a:t>
            </a:r>
            <a:r>
              <a:rPr lang="ko-KR" altLang="en-US" dirty="0" err="1"/>
              <a:t>스마트팜은</a:t>
            </a:r>
            <a:r>
              <a:rPr lang="ko-KR" altLang="en-US" dirty="0"/>
              <a:t> 파종부터 수확까지 전 과정을 자동화 할 수 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22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기대효과</a:t>
            </a:r>
            <a:r>
              <a:rPr lang="en-US" altLang="ko-KR" dirty="0"/>
              <a:t>-</a:t>
            </a:r>
          </a:p>
          <a:p>
            <a:r>
              <a:rPr lang="ko-KR" altLang="en-US" dirty="0" err="1"/>
              <a:t>저희제품을</a:t>
            </a:r>
            <a:r>
              <a:rPr lang="ko-KR" altLang="en-US" dirty="0"/>
              <a:t> 사용하면 농가인력 부족 문제 해결과</a:t>
            </a:r>
          </a:p>
          <a:p>
            <a:r>
              <a:rPr lang="ko-KR" altLang="en-US" dirty="0"/>
              <a:t>농산물 가격 상승 방지 및 농가 소득 증대가 가능할 것으로 전망됩니다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785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-SW</a:t>
            </a:r>
            <a:r>
              <a:rPr kumimoji="1" lang="ko-KR" altLang="en-US" dirty="0"/>
              <a:t>구조설계</a:t>
            </a:r>
            <a:r>
              <a:rPr kumimoji="1" lang="en-US" altLang="ko-KR" dirty="0"/>
              <a:t>-</a:t>
            </a:r>
          </a:p>
          <a:p>
            <a:r>
              <a:rPr kumimoji="1" lang="ko-KR" altLang="en-US" dirty="0"/>
              <a:t>우선 마스터 컴퓨터에서 객체 탐지 딥러닝 모델이 돌아갑니다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모델과 알고리즘을 거쳐 나온 값들을 소켓 통신으로 </a:t>
            </a:r>
            <a:r>
              <a:rPr kumimoji="1" lang="ko-KR" altLang="en-US" dirty="0" err="1"/>
              <a:t>슬레이브</a:t>
            </a:r>
            <a:r>
              <a:rPr kumimoji="1" lang="ko-KR" altLang="en-US" dirty="0"/>
              <a:t> 로봇 컨트롤러에 보내줍니다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슬레이브는</a:t>
            </a:r>
            <a:r>
              <a:rPr kumimoji="1" lang="ko-KR" altLang="en-US" dirty="0"/>
              <a:t> 마스터로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받은 값들을 기반으로 로봇과 관련 </a:t>
            </a:r>
            <a:r>
              <a:rPr kumimoji="1" lang="ko-KR" altLang="en-US" dirty="0" err="1"/>
              <a:t>액츄에이터들을</a:t>
            </a:r>
            <a:r>
              <a:rPr kumimoji="1" lang="ko-KR" altLang="en-US" dirty="0"/>
              <a:t> 제어합니다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마스터 컴퓨터는 서버와 통신할 수 있고 서버를 통해서 웹페이지 또는 데이터베이스와 정보를</a:t>
            </a:r>
          </a:p>
          <a:p>
            <a:r>
              <a:rPr kumimoji="1" lang="ko-KR" altLang="en-US" dirty="0"/>
              <a:t>교환할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56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-AI </a:t>
            </a:r>
            <a:r>
              <a:rPr kumimoji="1" lang="ko-KR" altLang="en-US" dirty="0"/>
              <a:t>모델 설계</a:t>
            </a:r>
            <a:r>
              <a:rPr kumimoji="1" lang="en-US" altLang="ko-KR" dirty="0"/>
              <a:t>-</a:t>
            </a:r>
          </a:p>
          <a:p>
            <a:r>
              <a:rPr kumimoji="1" lang="ko-KR" altLang="en-US" dirty="0"/>
              <a:t>다음으로 저희 제품에 삽입된 인공지능 모델에 대해 설명해드리겠습니다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 카메라로부터 영상을 전달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객체 탐지부에서 객체 탐지 및 관련 알고리즘을 거친 후 로봇 제어부로 데이터를 전송합니다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로봇 제어부는 전달받은 데이터를 기반으로 관련 </a:t>
            </a:r>
            <a:r>
              <a:rPr kumimoji="1" lang="ko-KR" altLang="en-US" dirty="0" err="1"/>
              <a:t>액츄에이터들을</a:t>
            </a:r>
            <a:r>
              <a:rPr kumimoji="1" lang="ko-KR" altLang="en-US" dirty="0"/>
              <a:t> 제어합니다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833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-</a:t>
            </a:r>
            <a:r>
              <a:rPr lang="ko-KR" altLang="en-US" sz="1200" dirty="0"/>
              <a:t>수평 컨베이어 제어와 최근접 객체 도출</a:t>
            </a:r>
            <a:r>
              <a:rPr lang="en-US" altLang="ko-KR" sz="1200" dirty="0"/>
              <a:t>-</a:t>
            </a:r>
          </a:p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우선 카메라로 </a:t>
            </a:r>
            <a:r>
              <a:rPr lang="ko-KR" altLang="en-US" sz="1200" dirty="0" err="1"/>
              <a:t>부터</a:t>
            </a:r>
            <a:r>
              <a:rPr lang="ko-KR" altLang="en-US" sz="1200" dirty="0"/>
              <a:t> 받은 영상 데이터를 </a:t>
            </a:r>
            <a:r>
              <a:rPr lang="en-US" altLang="ko-KR" sz="1200" dirty="0"/>
              <a:t>YOLOv5 </a:t>
            </a:r>
            <a:r>
              <a:rPr lang="ko-KR" altLang="en-US" sz="1200" dirty="0"/>
              <a:t>모델이 객체 탐지합니다</a:t>
            </a:r>
            <a:r>
              <a:rPr lang="en-US" altLang="ko-KR" sz="1200" dirty="0"/>
              <a:t>.</a:t>
            </a:r>
          </a:p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객체 탐지 결과 </a:t>
            </a:r>
            <a:r>
              <a:rPr lang="ko-KR" altLang="en-US" sz="1200" dirty="0" err="1"/>
              <a:t>묘삼의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갯수가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개 이하이면 수평 컨베이어를 </a:t>
            </a:r>
            <a:r>
              <a:rPr lang="ko-KR" altLang="en-US" sz="1200" dirty="0" err="1"/>
              <a:t>동작시켜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묘삼을</a:t>
            </a:r>
            <a:r>
              <a:rPr lang="ko-KR" altLang="en-US" sz="1200" dirty="0"/>
              <a:t> 더 수급하게 됩니다</a:t>
            </a:r>
            <a:r>
              <a:rPr lang="en-US" altLang="ko-KR" sz="1200" dirty="0"/>
              <a:t>.</a:t>
            </a:r>
          </a:p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만약 </a:t>
            </a:r>
            <a:r>
              <a:rPr lang="ko-KR" altLang="en-US" sz="1200" dirty="0" err="1"/>
              <a:t>갯수가</a:t>
            </a:r>
            <a:r>
              <a:rPr lang="ko-KR" altLang="en-US" sz="1200" dirty="0"/>
              <a:t> </a:t>
            </a:r>
            <a:r>
              <a:rPr lang="en-US" altLang="ko-KR" sz="1200" dirty="0"/>
              <a:t>4</a:t>
            </a:r>
            <a:r>
              <a:rPr lang="ko-KR" altLang="en-US" sz="1200" dirty="0"/>
              <a:t>개 이상이면 </a:t>
            </a:r>
            <a:r>
              <a:rPr lang="ko-KR" altLang="en-US" sz="1200" dirty="0" err="1"/>
              <a:t>로봇팔과</a:t>
            </a:r>
            <a:r>
              <a:rPr lang="ko-KR" altLang="en-US" sz="1200" dirty="0"/>
              <a:t> 가장 가까운 위치에 있는 </a:t>
            </a:r>
            <a:r>
              <a:rPr lang="ko-KR" altLang="en-US" sz="1200" dirty="0" err="1"/>
              <a:t>묘삼의</a:t>
            </a:r>
            <a:r>
              <a:rPr lang="ko-KR" altLang="en-US" sz="1200" dirty="0"/>
              <a:t> 좌표와 각도를 </a:t>
            </a:r>
            <a:r>
              <a:rPr lang="ko-KR" altLang="en-US" sz="1200" dirty="0" err="1"/>
              <a:t>로봇팔에</a:t>
            </a:r>
            <a:r>
              <a:rPr lang="ko-KR" altLang="en-US" sz="1200" dirty="0"/>
              <a:t> 전송합니다</a:t>
            </a:r>
            <a:r>
              <a:rPr lang="en-US" altLang="ko-KR" sz="1200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28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-</a:t>
            </a:r>
            <a:r>
              <a:rPr lang="ko-KR" altLang="en-US" sz="1200" dirty="0" err="1"/>
              <a:t>플렝싱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피더</a:t>
            </a:r>
            <a:r>
              <a:rPr lang="ko-KR" altLang="en-US" sz="1200" dirty="0"/>
              <a:t> 제어</a:t>
            </a:r>
            <a:r>
              <a:rPr lang="en-US" altLang="ko-KR" sz="1200" dirty="0"/>
              <a:t>-</a:t>
            </a:r>
          </a:p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다음은 </a:t>
            </a:r>
            <a:r>
              <a:rPr lang="ko-KR" altLang="en-US" sz="1200" dirty="0" err="1"/>
              <a:t>피더</a:t>
            </a:r>
            <a:r>
              <a:rPr lang="ko-KR" altLang="en-US" sz="1200" dirty="0"/>
              <a:t> 제어 입니다</a:t>
            </a:r>
            <a:r>
              <a:rPr lang="en-US" altLang="ko-KR" sz="1200" dirty="0"/>
              <a:t>.</a:t>
            </a:r>
          </a:p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묘삼이</a:t>
            </a:r>
            <a:r>
              <a:rPr lang="ko-KR" altLang="en-US" sz="1200" dirty="0"/>
              <a:t> 뭉쳐 있는 경우 탐지된 객체의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박스가 일반적인 </a:t>
            </a:r>
            <a:r>
              <a:rPr lang="ko-KR" altLang="en-US" sz="1200" dirty="0" err="1"/>
              <a:t>묘삼이</a:t>
            </a:r>
            <a:r>
              <a:rPr lang="ko-KR" altLang="en-US" sz="1200" dirty="0"/>
              <a:t> 검출 되었을 때보다 크다는 점을 활용하였습니다</a:t>
            </a:r>
            <a:r>
              <a:rPr lang="en-US" altLang="ko-KR" sz="1200" dirty="0"/>
              <a:t>.</a:t>
            </a:r>
          </a:p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정상적인 객체보다 큰 </a:t>
            </a:r>
            <a:r>
              <a:rPr lang="ko-KR" altLang="en-US" sz="1200" dirty="0" err="1"/>
              <a:t>바운딩</a:t>
            </a:r>
            <a:r>
              <a:rPr lang="ko-KR" altLang="en-US" sz="1200" dirty="0"/>
              <a:t> 박스가 형성된다면 </a:t>
            </a:r>
            <a:r>
              <a:rPr lang="ko-KR" altLang="en-US" sz="1200" dirty="0" err="1"/>
              <a:t>플랙싱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피더가</a:t>
            </a:r>
            <a:r>
              <a:rPr lang="ko-KR" altLang="en-US" sz="1200" dirty="0"/>
              <a:t> 동작합니다</a:t>
            </a:r>
            <a:r>
              <a:rPr lang="en-US" altLang="ko-KR" sz="1200" dirty="0"/>
              <a:t>. </a:t>
            </a:r>
          </a:p>
          <a:p>
            <a:pPr marL="0" marR="0" lvl="0" indent="0" algn="l" defTabSz="91437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플랙싱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피더가</a:t>
            </a:r>
            <a:r>
              <a:rPr lang="ko-KR" altLang="en-US" sz="1200" dirty="0"/>
              <a:t> 동작하면 </a:t>
            </a:r>
            <a:r>
              <a:rPr lang="ko-KR" altLang="en-US" sz="1200" dirty="0" err="1"/>
              <a:t>묘삼이</a:t>
            </a:r>
            <a:r>
              <a:rPr lang="ko-KR" altLang="en-US" sz="1200" dirty="0"/>
              <a:t> 존재하는 테이블이 진동하여 </a:t>
            </a:r>
            <a:r>
              <a:rPr lang="ko-KR" altLang="en-US" sz="1200" dirty="0" err="1"/>
              <a:t>묘삼을</a:t>
            </a:r>
            <a:r>
              <a:rPr lang="ko-KR" altLang="en-US" sz="1200" dirty="0"/>
              <a:t> 퍼트립니다</a:t>
            </a:r>
            <a:r>
              <a:rPr lang="en-US" altLang="ko-KR" sz="1200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31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각도 도출</a:t>
            </a:r>
            <a:r>
              <a:rPr kumimoji="1" lang="en-US" altLang="ko-KR" dirty="0"/>
              <a:t>-</a:t>
            </a:r>
          </a:p>
          <a:p>
            <a:r>
              <a:rPr kumimoji="1" lang="ko-KR" altLang="en-US" dirty="0"/>
              <a:t>다음은 각도 도출 알고리즘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이는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박스의 네 꼭짓점과 </a:t>
            </a:r>
            <a:r>
              <a:rPr kumimoji="1" lang="ko-KR" altLang="en-US" dirty="0" err="1"/>
              <a:t>뇌두의</a:t>
            </a:r>
            <a:r>
              <a:rPr kumimoji="1" lang="ko-KR" altLang="en-US" dirty="0"/>
              <a:t> 중심좌표 간의 유클리드 거리를 계산하여</a:t>
            </a:r>
          </a:p>
          <a:p>
            <a:r>
              <a:rPr kumimoji="1" lang="ko-KR" altLang="en-US" dirty="0"/>
              <a:t>가장 가까운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박스에 따라 </a:t>
            </a:r>
            <a:r>
              <a:rPr kumimoji="1" lang="ko-KR" altLang="en-US" dirty="0" err="1"/>
              <a:t>묘삼의</a:t>
            </a:r>
            <a:r>
              <a:rPr kumimoji="1" lang="ko-KR" altLang="en-US" dirty="0"/>
              <a:t> 각도를 예측하는 알고리즘을 도입하였습니다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90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180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270</a:t>
            </a:r>
            <a:r>
              <a:rPr kumimoji="1" lang="ko-KR" altLang="en-US" dirty="0"/>
              <a:t>도의 직각의 경우 최근접점과 </a:t>
            </a:r>
            <a:r>
              <a:rPr kumimoji="1" lang="ko-KR" altLang="en-US" dirty="0" err="1"/>
              <a:t>차근접점의</a:t>
            </a:r>
            <a:r>
              <a:rPr kumimoji="1" lang="ko-KR" altLang="en-US" dirty="0"/>
              <a:t> 유클리드 거리 차이가 일정거리 이하가 되면</a:t>
            </a:r>
          </a:p>
          <a:p>
            <a:r>
              <a:rPr kumimoji="1" lang="ko-KR" altLang="en-US" dirty="0"/>
              <a:t>직각으로 판단하도록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018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목차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오늘 발표는 제품을 먼저 소개하고 개발 내용에 대해 말씀드리도록 하겠습니다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990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각도 도출</a:t>
            </a:r>
            <a:r>
              <a:rPr kumimoji="1" lang="en-US" altLang="ko-KR" dirty="0"/>
              <a:t>2-</a:t>
            </a:r>
          </a:p>
          <a:p>
            <a:r>
              <a:rPr kumimoji="1" lang="ko-KR" altLang="en-US" dirty="0"/>
              <a:t>앞선 알고리즘을 적용하여 </a:t>
            </a:r>
            <a:r>
              <a:rPr kumimoji="1" lang="en-US" altLang="ko-KR" dirty="0"/>
              <a:t>0</a:t>
            </a:r>
            <a:r>
              <a:rPr kumimoji="1" lang="ko-KR" altLang="en-US" dirty="0"/>
              <a:t>도부터 </a:t>
            </a:r>
            <a:r>
              <a:rPr kumimoji="1" lang="en-US" altLang="ko-KR" dirty="0"/>
              <a:t>315</a:t>
            </a:r>
            <a:r>
              <a:rPr kumimoji="1" lang="ko-KR" altLang="en-US" dirty="0"/>
              <a:t>도까지 </a:t>
            </a:r>
            <a:r>
              <a:rPr kumimoji="1" lang="en-US" altLang="ko-KR" dirty="0"/>
              <a:t>8</a:t>
            </a:r>
            <a:r>
              <a:rPr kumimoji="1" lang="ko-KR" altLang="en-US" dirty="0"/>
              <a:t>가지 각도를 추론할 수 있도록 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27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로봇 구동</a:t>
            </a:r>
            <a:r>
              <a:rPr kumimoji="1" lang="en-US" altLang="ko-KR" dirty="0"/>
              <a:t>-</a:t>
            </a:r>
          </a:p>
          <a:p>
            <a:r>
              <a:rPr kumimoji="1" lang="ko-KR" altLang="en-US" dirty="0"/>
              <a:t>다음은 </a:t>
            </a:r>
            <a:r>
              <a:rPr kumimoji="1" lang="ko-KR" altLang="en-US" dirty="0" err="1"/>
              <a:t>로봇팔</a:t>
            </a:r>
            <a:r>
              <a:rPr kumimoji="1" lang="ko-KR" altLang="en-US" dirty="0"/>
              <a:t> 구동에 대해 </a:t>
            </a:r>
            <a:r>
              <a:rPr kumimoji="1" lang="ko-KR" altLang="en-US" dirty="0" err="1"/>
              <a:t>설명드리겠습니다</a:t>
            </a:r>
            <a:endParaRPr kumimoji="1" lang="ko-KR" altLang="en-US" dirty="0"/>
          </a:p>
          <a:p>
            <a:r>
              <a:rPr kumimoji="1" lang="ko-KR" altLang="en-US" dirty="0"/>
              <a:t>저희는 글로벌 제우스 사의 제로를 사용하였습니다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제품의 경우</a:t>
            </a:r>
          </a:p>
          <a:p>
            <a:r>
              <a:rPr kumimoji="1" lang="ko-KR" altLang="en-US" dirty="0"/>
              <a:t>정밀도가 </a:t>
            </a:r>
            <a:r>
              <a:rPr kumimoji="1" lang="en-US" altLang="ko-KR" dirty="0"/>
              <a:t>0.02mm</a:t>
            </a:r>
            <a:r>
              <a:rPr kumimoji="1" lang="ko-KR" altLang="en-US" dirty="0"/>
              <a:t>로 높고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제조사에서 제공하는 파이썬 모듈을 이용하여 쉽게 제어할 수 있다는 장점이</a:t>
            </a:r>
          </a:p>
          <a:p>
            <a:r>
              <a:rPr kumimoji="1" lang="ko-KR" altLang="en-US" dirty="0"/>
              <a:t>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구동 알고리즘은</a:t>
            </a:r>
          </a:p>
          <a:p>
            <a:r>
              <a:rPr kumimoji="1" lang="ko-KR" altLang="en-US" dirty="0"/>
              <a:t>팔레트 기능으로 좌표를 사전에 학습하고 딥러닝 모델로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좌표와 각도를 전달받아 구동됩니다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14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모델링</a:t>
            </a:r>
            <a:r>
              <a:rPr lang="en-US" altLang="ko-KR" sz="1200" dirty="0"/>
              <a:t>-</a:t>
            </a:r>
          </a:p>
          <a:p>
            <a:r>
              <a:rPr lang="ko-KR" altLang="en-US" sz="1200" dirty="0"/>
              <a:t>저희는 </a:t>
            </a:r>
            <a:r>
              <a:rPr lang="en-US" altLang="ko-KR" sz="1200" dirty="0"/>
              <a:t>YOLOv5s </a:t>
            </a:r>
            <a:r>
              <a:rPr lang="ko-KR" altLang="en-US" sz="1200" dirty="0"/>
              <a:t>모델을 사용하였습니다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젯슨나노와</a:t>
            </a:r>
            <a:r>
              <a:rPr lang="ko-KR" altLang="en-US" sz="1200" dirty="0"/>
              <a:t> 같은 간단한 </a:t>
            </a:r>
            <a:r>
              <a:rPr lang="en-US" altLang="ko-KR" sz="1200" dirty="0"/>
              <a:t>NPU </a:t>
            </a:r>
            <a:r>
              <a:rPr lang="ko-KR" altLang="en-US" sz="1200" dirty="0"/>
              <a:t>컴퓨터로 구동이 되면서도 적정 검출율이 나오는 가벼운 모델이 필요했기 때문입니다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pretrain</a:t>
            </a:r>
            <a:r>
              <a:rPr lang="ko-KR" altLang="en-US" sz="1200" dirty="0"/>
              <a:t>된 </a:t>
            </a:r>
            <a:r>
              <a:rPr lang="en-US" altLang="ko-KR" sz="1200" dirty="0"/>
              <a:t>v5s </a:t>
            </a:r>
            <a:r>
              <a:rPr lang="ko-KR" altLang="en-US" sz="1200" dirty="0"/>
              <a:t>모델에 </a:t>
            </a:r>
            <a:r>
              <a:rPr lang="en-US" altLang="ko-KR" sz="1200" dirty="0" err="1"/>
              <a:t>roboflow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라벨링하여</a:t>
            </a:r>
            <a:r>
              <a:rPr lang="ko-KR" altLang="en-US" sz="1200" dirty="0"/>
              <a:t> 전이학습 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학습결과 </a:t>
            </a:r>
            <a:r>
              <a:rPr lang="en-US" altLang="ko-KR" sz="1200" dirty="0"/>
              <a:t>mAP50</a:t>
            </a:r>
            <a:r>
              <a:rPr lang="ko-KR" altLang="en-US" sz="1200" dirty="0"/>
              <a:t>은 </a:t>
            </a:r>
            <a:r>
              <a:rPr lang="en-US" altLang="ko-KR" sz="1200" dirty="0"/>
              <a:t>99%, mAP50-90</a:t>
            </a:r>
            <a:r>
              <a:rPr lang="ko-KR" altLang="en-US" sz="1200" dirty="0"/>
              <a:t>은 </a:t>
            </a:r>
            <a:r>
              <a:rPr lang="en-US" altLang="ko-KR" sz="1200" dirty="0"/>
              <a:t>58.2%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기록하였습니다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저희 작업의 특성상 다양한 객체가 아닌 오직 인삼 객체만을 탐지하기 때문에 정밀도 보다는 높은 재현율이 중요했습니다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따라서 </a:t>
            </a:r>
            <a:r>
              <a:rPr lang="en-US" altLang="ko-KR" sz="1200" dirty="0" err="1"/>
              <a:t>dectecting</a:t>
            </a:r>
            <a:r>
              <a:rPr lang="en-US" altLang="ko-KR" sz="1200" dirty="0"/>
              <a:t> </a:t>
            </a:r>
            <a:r>
              <a:rPr lang="ko-KR" altLang="en-US" sz="1200" dirty="0"/>
              <a:t>시 </a:t>
            </a:r>
            <a:r>
              <a:rPr lang="en-US" altLang="ko-KR" sz="1200" dirty="0"/>
              <a:t>conf 0.2 </a:t>
            </a:r>
            <a:r>
              <a:rPr lang="ko-KR" altLang="en-US" sz="1200" dirty="0"/>
              <a:t>이상이 검출되도록 튜닝하였습니다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118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시연영상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멘트 끝나면 재생버튼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다음은 저희 제품의 </a:t>
            </a:r>
            <a:r>
              <a:rPr kumimoji="1" lang="ko-KR" altLang="en-US" dirty="0" err="1"/>
              <a:t>시연영상입니다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로봇팔</a:t>
            </a:r>
            <a:r>
              <a:rPr kumimoji="1" lang="ko-KR" altLang="en-US" dirty="0"/>
              <a:t> 구동은 제조사에 방문하여 실습한 영상을 삽입했습니다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재생</a:t>
            </a:r>
            <a:r>
              <a:rPr kumimoji="1" lang="en-US" altLang="ko-KR" dirty="0"/>
              <a:t>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개발환경</a:t>
            </a:r>
            <a:r>
              <a:rPr kumimoji="1" lang="en-US" altLang="ko-KR" dirty="0"/>
              <a:t>-</a:t>
            </a:r>
          </a:p>
          <a:p>
            <a:r>
              <a:rPr kumimoji="1" lang="ko-KR" altLang="en-US" dirty="0"/>
              <a:t>저희 팀 개발환경은 다음과 같습니다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768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팀원소개</a:t>
            </a:r>
            <a:r>
              <a:rPr kumimoji="1" lang="en-US" altLang="ko-KR" dirty="0"/>
              <a:t>-</a:t>
            </a:r>
          </a:p>
          <a:p>
            <a:r>
              <a:rPr kumimoji="1" lang="ko-KR" altLang="en-US" dirty="0"/>
              <a:t>팀원 소개를 끝으로 발표를 마치도록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0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3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 err="1"/>
              <a:t>인트로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여러분 영화 </a:t>
            </a:r>
            <a:r>
              <a:rPr lang="ko-KR" altLang="en-US" dirty="0" err="1"/>
              <a:t>인터스텔라를</a:t>
            </a:r>
            <a:r>
              <a:rPr lang="ko-KR" altLang="en-US" dirty="0"/>
              <a:t> 보셨나요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인터스텔라를</a:t>
            </a:r>
            <a:r>
              <a:rPr lang="ko-KR" altLang="en-US" dirty="0"/>
              <a:t> 보지 않으셨어도 책장 장면은 한번쯤은 보셨을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영화는 환경난으로 식량 부족에 처하고 결국 지구를 탈출하는 내용을 담고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기후 악화로 인한 식량난이 단지 허구에 불과할까요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1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기상악화</a:t>
            </a:r>
            <a:r>
              <a:rPr lang="en-US" altLang="ko-KR" dirty="0"/>
              <a:t>-</a:t>
            </a:r>
          </a:p>
          <a:p>
            <a:r>
              <a:rPr lang="en-US" altLang="ko-KR" dirty="0"/>
              <a:t>SK </a:t>
            </a:r>
            <a:r>
              <a:rPr lang="ko-KR" altLang="en-US" dirty="0"/>
              <a:t>에너지에 따르면 </a:t>
            </a:r>
            <a:r>
              <a:rPr lang="en-US" altLang="ko-KR" dirty="0"/>
              <a:t>2010</a:t>
            </a:r>
            <a:r>
              <a:rPr lang="ko-KR" altLang="en-US" dirty="0"/>
              <a:t>년 </a:t>
            </a:r>
            <a:r>
              <a:rPr lang="ko-KR" altLang="en-US" dirty="0" err="1"/>
              <a:t>부터</a:t>
            </a:r>
            <a:r>
              <a:rPr lang="ko-KR" altLang="en-US" dirty="0"/>
              <a:t> 기후 변화에 따른 농산물 수확 감소가 보고 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농산물 수확량 감소가 물가 상승으로 이어져 경제학에서는 </a:t>
            </a:r>
            <a:r>
              <a:rPr lang="ko-KR" altLang="en-US" dirty="0" err="1"/>
              <a:t>애그플레이션이라는</a:t>
            </a:r>
            <a:r>
              <a:rPr lang="ko-KR" altLang="en-US" dirty="0"/>
              <a:t> 용어도 등장했습니다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앞으로 미래는 농업 생산력이 중요한 국가 경쟁력으로 자리매김하게 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15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인력부족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그러나 우리나라의 전망은 그리 밝지 않은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농가 인구는 지속적으로 감소하고 있고</a:t>
            </a:r>
            <a:r>
              <a:rPr lang="en-US" altLang="ko-KR" dirty="0"/>
              <a:t>, </a:t>
            </a:r>
            <a:r>
              <a:rPr lang="ko-KR" altLang="en-US" dirty="0"/>
              <a:t>농가 노령화 지수도 매우 높습니다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농업 인력이 부족하다는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849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-</a:t>
            </a:r>
            <a:r>
              <a:rPr lang="ko-KR" altLang="en-US" dirty="0"/>
              <a:t>문제점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농업 인력 부족 그리고 </a:t>
            </a:r>
            <a:r>
              <a:rPr lang="ko-KR" altLang="en-US" dirty="0" err="1"/>
              <a:t>기상악화로인한</a:t>
            </a:r>
            <a:r>
              <a:rPr lang="ko-KR" altLang="en-US" dirty="0"/>
              <a:t> 농업 생산량 감소에 대한 해법은 없을까요</a:t>
            </a:r>
            <a:r>
              <a:rPr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220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해외사례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저희는 인력부족과 환경난을 슬기롭게 대처하고 있는 해외 사례를 살펴보았습니다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네덜란드는 인구도</a:t>
            </a:r>
            <a:r>
              <a:rPr lang="en-US" altLang="ko-KR" dirty="0"/>
              <a:t>, </a:t>
            </a:r>
            <a:r>
              <a:rPr lang="ko-KR" altLang="en-US" dirty="0"/>
              <a:t>농업인구도 우리보다 </a:t>
            </a:r>
            <a:r>
              <a:rPr lang="en-US" altLang="ko-KR" dirty="0"/>
              <a:t>3</a:t>
            </a:r>
            <a:r>
              <a:rPr lang="ko-KR" altLang="en-US" dirty="0"/>
              <a:t>배에서 </a:t>
            </a:r>
            <a:r>
              <a:rPr lang="en-US" altLang="ko-KR" dirty="0"/>
              <a:t>5</a:t>
            </a:r>
            <a:r>
              <a:rPr lang="ko-KR" altLang="en-US" dirty="0"/>
              <a:t>배 적지만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높은 </a:t>
            </a:r>
            <a:r>
              <a:rPr lang="ko-KR" altLang="en-US" dirty="0" err="1"/>
              <a:t>스마트팜</a:t>
            </a:r>
            <a:r>
              <a:rPr lang="ko-KR" altLang="en-US" dirty="0"/>
              <a:t> 보급률로 농업 수출은 우리나라보다 </a:t>
            </a:r>
            <a:r>
              <a:rPr lang="en-US" altLang="ko-KR" dirty="0"/>
              <a:t>11</a:t>
            </a:r>
            <a:r>
              <a:rPr lang="ko-KR" altLang="en-US" dirty="0"/>
              <a:t>배 높고</a:t>
            </a:r>
            <a:r>
              <a:rPr lang="en-US" altLang="ko-KR" dirty="0"/>
              <a:t>,</a:t>
            </a:r>
            <a:r>
              <a:rPr lang="ko-KR" altLang="en-US" dirty="0"/>
              <a:t> 농산품 수출 순위도 세계 </a:t>
            </a:r>
            <a:r>
              <a:rPr lang="en-US" altLang="ko-KR" dirty="0"/>
              <a:t>3</a:t>
            </a:r>
            <a:r>
              <a:rPr lang="ko-KR" altLang="en-US" dirty="0"/>
              <a:t>위인 것을 확인할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97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프로젝트 안내</a:t>
            </a:r>
            <a:r>
              <a:rPr lang="en-US" altLang="ko-KR" dirty="0"/>
              <a:t>-</a:t>
            </a:r>
          </a:p>
          <a:p>
            <a:r>
              <a:rPr lang="ko-KR" altLang="en-US" dirty="0"/>
              <a:t>따라서 저희는 농업 인력부족문제</a:t>
            </a:r>
            <a:r>
              <a:rPr lang="en-US" altLang="ko-KR" dirty="0"/>
              <a:t>, </a:t>
            </a:r>
            <a:r>
              <a:rPr lang="ko-KR" altLang="en-US" dirty="0"/>
              <a:t>기후변화로 인한 </a:t>
            </a:r>
            <a:r>
              <a:rPr lang="ko-KR" altLang="en-US" dirty="0" err="1"/>
              <a:t>환경난문제를</a:t>
            </a:r>
            <a:r>
              <a:rPr lang="ko-KR" altLang="en-US" dirty="0"/>
              <a:t> 해소할 수 있는 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세대 </a:t>
            </a:r>
            <a:r>
              <a:rPr lang="ko-KR" altLang="en-US" dirty="0" err="1"/>
              <a:t>스마트팜</a:t>
            </a:r>
            <a:r>
              <a:rPr lang="ko-KR" altLang="en-US" dirty="0"/>
              <a:t> 프로젝트를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프로젝트는 비전 시스템과 </a:t>
            </a:r>
            <a:r>
              <a:rPr lang="en-US" altLang="ko-KR" dirty="0"/>
              <a:t>6</a:t>
            </a:r>
            <a:r>
              <a:rPr lang="ko-KR" altLang="en-US" dirty="0"/>
              <a:t>축 </a:t>
            </a:r>
            <a:r>
              <a:rPr lang="ko-KR" altLang="en-US" dirty="0" err="1"/>
              <a:t>로봇팔을</a:t>
            </a:r>
            <a:r>
              <a:rPr lang="ko-KR" altLang="en-US" dirty="0"/>
              <a:t> 활용한 자동 </a:t>
            </a:r>
            <a:r>
              <a:rPr lang="ko-KR" altLang="en-US" dirty="0" err="1"/>
              <a:t>식재장치</a:t>
            </a:r>
            <a:r>
              <a:rPr lang="ko-KR" altLang="en-US" dirty="0"/>
              <a:t> 개발의 </a:t>
            </a:r>
            <a:r>
              <a:rPr lang="en-US" altLang="ko-KR" dirty="0"/>
              <a:t>NH-Arm</a:t>
            </a:r>
            <a:r>
              <a:rPr lang="ko-KR" altLang="en-US" dirty="0"/>
              <a:t>과</a:t>
            </a:r>
          </a:p>
          <a:p>
            <a:r>
              <a:rPr lang="ko-KR" altLang="en-US" dirty="0"/>
              <a:t>수직형 컨베이어 벨트와 스마트 센서를 활용한 자동 생육 관리 시스템 구축의 </a:t>
            </a:r>
            <a:r>
              <a:rPr lang="en-US" altLang="ko-KR" dirty="0"/>
              <a:t>NH-Farm</a:t>
            </a:r>
          </a:p>
          <a:p>
            <a:r>
              <a:rPr lang="ko-KR" altLang="en-US" dirty="0"/>
              <a:t>두 파트로 나누어서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발표에서는 </a:t>
            </a:r>
            <a:r>
              <a:rPr lang="en-US" altLang="ko-KR" dirty="0"/>
              <a:t>NH-Arm </a:t>
            </a:r>
            <a:r>
              <a:rPr lang="ko-KR" altLang="en-US" dirty="0"/>
              <a:t>부분에 대해 발표하도록 하겠습니다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01E80-C613-4669-8EF3-EDB991BB4B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84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5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3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2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8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85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5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09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48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6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6D340-8C6F-4914-91FD-40B39792C782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19A00-F9A6-4193-96CE-8E48B35266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9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9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B689AFE-C638-7548-D477-9BD8A2C0B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686" y="9743167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Auto – Farming</a:t>
            </a:r>
            <a:br>
              <a:rPr lang="en-US" altLang="ko-KR" dirty="0"/>
            </a:br>
            <a:r>
              <a:rPr lang="en-US" altLang="ko-KR" dirty="0"/>
              <a:t>(NH-Arm)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73490D2-3D23-A577-F13D-F68410BF0852}"/>
              </a:ext>
            </a:extLst>
          </p:cNvPr>
          <p:cNvSpPr txBox="1">
            <a:spLocks/>
          </p:cNvSpPr>
          <p:nvPr/>
        </p:nvSpPr>
        <p:spPr>
          <a:xfrm>
            <a:off x="314986" y="126308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Auto – Farming</a:t>
            </a:r>
            <a:br>
              <a:rPr lang="en-US" altLang="ko-KR" dirty="0"/>
            </a:br>
            <a:r>
              <a:rPr lang="en-US" altLang="ko-KR" dirty="0"/>
              <a:t>(NH-Farm)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73F49-CD05-CD2D-8F78-190C682B32AE}"/>
              </a:ext>
            </a:extLst>
          </p:cNvPr>
          <p:cNvSpPr txBox="1"/>
          <p:nvPr/>
        </p:nvSpPr>
        <p:spPr>
          <a:xfrm>
            <a:off x="1330986" y="12130767"/>
            <a:ext cx="770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새싹삼</a:t>
            </a:r>
            <a:r>
              <a:rPr lang="ko-KR" altLang="en-US" dirty="0"/>
              <a:t> 농가를 위한 </a:t>
            </a:r>
            <a:r>
              <a:rPr lang="en-US" altLang="ko-KR" dirty="0"/>
              <a:t>3</a:t>
            </a:r>
            <a:r>
              <a:rPr lang="ko-KR" altLang="en-US" dirty="0"/>
              <a:t>세대 스마트 팜 구축</a:t>
            </a:r>
            <a:endParaRPr lang="en-US" altLang="ko-KR" dirty="0"/>
          </a:p>
          <a:p>
            <a:pPr algn="ctr"/>
            <a:r>
              <a:rPr lang="ko-KR" altLang="en-US" dirty="0"/>
              <a:t>비전 시스템과 </a:t>
            </a:r>
            <a:r>
              <a:rPr lang="ko-KR" altLang="en-US" dirty="0" err="1"/>
              <a:t>로봇팔을</a:t>
            </a:r>
            <a:r>
              <a:rPr lang="ko-KR" altLang="en-US" dirty="0"/>
              <a:t> 활용한 </a:t>
            </a:r>
            <a:r>
              <a:rPr lang="ko-KR" altLang="en-US" dirty="0" err="1"/>
              <a:t>묘삼</a:t>
            </a:r>
            <a:r>
              <a:rPr lang="ko-KR" altLang="en-US" dirty="0"/>
              <a:t> 자동 </a:t>
            </a:r>
            <a:r>
              <a:rPr lang="ko-KR" altLang="en-US" dirty="0" err="1"/>
              <a:t>식재장치</a:t>
            </a:r>
            <a:r>
              <a:rPr lang="ko-KR" altLang="en-US" dirty="0"/>
              <a:t> 개발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9AC8D-FE88-B92B-158D-AA9FAA102D11}"/>
              </a:ext>
            </a:extLst>
          </p:cNvPr>
          <p:cNvSpPr txBox="1"/>
          <p:nvPr/>
        </p:nvSpPr>
        <p:spPr>
          <a:xfrm>
            <a:off x="1330986" y="15018430"/>
            <a:ext cx="770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새싹삼</a:t>
            </a:r>
            <a:r>
              <a:rPr lang="ko-KR" altLang="en-US" dirty="0"/>
              <a:t> 농가를 위한 </a:t>
            </a:r>
            <a:r>
              <a:rPr lang="en-US" altLang="ko-KR" dirty="0"/>
              <a:t>3</a:t>
            </a:r>
            <a:r>
              <a:rPr lang="ko-KR" altLang="en-US" dirty="0"/>
              <a:t>세대 스마트 팜 구축</a:t>
            </a:r>
            <a:endParaRPr lang="en-US" altLang="ko-KR" dirty="0"/>
          </a:p>
          <a:p>
            <a:pPr algn="ctr"/>
            <a:r>
              <a:rPr lang="ko-KR" altLang="en-US" dirty="0"/>
              <a:t>수직형 컨베이어벨트와 스마트센서를 활용한 자동생육관리 시스템 구축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005D4-E910-F841-5EB4-64161C8D18FA}"/>
              </a:ext>
            </a:extLst>
          </p:cNvPr>
          <p:cNvSpPr txBox="1"/>
          <p:nvPr/>
        </p:nvSpPr>
        <p:spPr>
          <a:xfrm>
            <a:off x="9354097" y="12589296"/>
            <a:ext cx="6281531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1" dirty="0"/>
              <a:t>https://www.koit.co.kr/news/articleView.html?idxno=76953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026B8-1D3E-58FC-F740-27DF40B976E3}"/>
              </a:ext>
            </a:extLst>
          </p:cNvPr>
          <p:cNvSpPr txBox="1"/>
          <p:nvPr/>
        </p:nvSpPr>
        <p:spPr>
          <a:xfrm>
            <a:off x="9354097" y="14350338"/>
            <a:ext cx="6281531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1" dirty="0"/>
              <a:t>https://rda.go.kr/middlePopOpenPopViewApi.do?no=1057</a:t>
            </a:r>
            <a:endParaRPr lang="ko-KR" altLang="en-US" sz="135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988FD-4F75-EDD8-570A-D22AB5994DB5}"/>
              </a:ext>
            </a:extLst>
          </p:cNvPr>
          <p:cNvSpPr txBox="1"/>
          <p:nvPr/>
        </p:nvSpPr>
        <p:spPr>
          <a:xfrm>
            <a:off x="9354098" y="10207478"/>
            <a:ext cx="6643687" cy="50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1" dirty="0"/>
              <a:t>http://www.krei.re.kr/kapex/selectBbsNttView.do?key=1017&amp;bbsNo=588&amp;nttNo=142236&amp;searchCtgry=&amp;searchCnd=all&amp;searchKrwd=&amp;pageIndex=1&amp;integrDeptCode=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84340-C416-44E8-B4BE-DF720506A9E2}"/>
              </a:ext>
            </a:extLst>
          </p:cNvPr>
          <p:cNvSpPr txBox="1"/>
          <p:nvPr/>
        </p:nvSpPr>
        <p:spPr>
          <a:xfrm>
            <a:off x="9335289" y="11805884"/>
            <a:ext cx="6643687" cy="50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1" dirty="0"/>
              <a:t>http://kostat.go.kr/portal/korea/kor_nw/1/1/index.board?bmode=read&amp;aSeq=386238&amp;pageNo=&amp;rowNum=10&amp;amSeq=&amp;sTarget=&amp;sTxt=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BFB2B-9613-3E8C-2316-E540DC573D57}"/>
              </a:ext>
            </a:extLst>
          </p:cNvPr>
          <p:cNvSpPr txBox="1"/>
          <p:nvPr/>
        </p:nvSpPr>
        <p:spPr>
          <a:xfrm>
            <a:off x="9335290" y="11380455"/>
            <a:ext cx="6643687" cy="50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1" dirty="0"/>
              <a:t>http://kostat.go.kr/assist/synap/preview/skin/miri.html?fn=b3001150631351531220957&amp;rs=/assist/synap/preview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3DCC40-0A2D-6FB3-26DB-E13754C96425}"/>
              </a:ext>
            </a:extLst>
          </p:cNvPr>
          <p:cNvSpPr txBox="1"/>
          <p:nvPr/>
        </p:nvSpPr>
        <p:spPr>
          <a:xfrm>
            <a:off x="9354098" y="10843487"/>
            <a:ext cx="6822280" cy="50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1" dirty="0"/>
              <a:t>https://www.kita.net/cmmrcInfo/cmmrcNews/cmmrcNews/cmmrcNewsDetail.do?pageIndex=1&amp;nIndex=66295&amp;sSiteid=1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A6E21E-9521-D3F1-E77B-0BBD14CC94BE}"/>
              </a:ext>
            </a:extLst>
          </p:cNvPr>
          <p:cNvSpPr txBox="1"/>
          <p:nvPr/>
        </p:nvSpPr>
        <p:spPr>
          <a:xfrm>
            <a:off x="9354097" y="13112617"/>
            <a:ext cx="692833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1" dirty="0"/>
              <a:t>http://www.foodsecurity.or.kr/bbs/view.php?&amp;bbs_id=qnaa07&amp;page=9&amp;doc_num=164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64D01-08E5-A00E-3FA7-1D671D736483}"/>
              </a:ext>
            </a:extLst>
          </p:cNvPr>
          <p:cNvSpPr txBox="1"/>
          <p:nvPr/>
        </p:nvSpPr>
        <p:spPr>
          <a:xfrm>
            <a:off x="9335289" y="14844779"/>
            <a:ext cx="6928339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1" dirty="0"/>
              <a:t>https://www.chosun.com/economy/mint/2021/02/05/YNKNBZAC4RBMFBRHSRI2EH3EHI/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467852-0754-97B0-2D5A-9F7B0B3BFBE4}"/>
              </a:ext>
            </a:extLst>
          </p:cNvPr>
          <p:cNvSpPr txBox="1"/>
          <p:nvPr/>
        </p:nvSpPr>
        <p:spPr>
          <a:xfrm>
            <a:off x="9354097" y="15364551"/>
            <a:ext cx="6955655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1" dirty="0"/>
              <a:t>https://news.mt.co.kr/mtview.php?no=2022042915324637683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3E8EF1-0B9B-CF46-2E50-FE171511093C}"/>
              </a:ext>
            </a:extLst>
          </p:cNvPr>
          <p:cNvSpPr txBox="1"/>
          <p:nvPr/>
        </p:nvSpPr>
        <p:spPr>
          <a:xfrm>
            <a:off x="9335290" y="13688151"/>
            <a:ext cx="6965951" cy="508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1" dirty="0"/>
              <a:t>https://www.nongsaro.go.kr/portal/ps/psx/psxn/sptExpertDtl.ps?menuId=PS63117&amp;infoNo=34&amp;colmnNo=1&amp;totalSearchYn=Y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C6BBD-DE9F-498F-2657-B5D471956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" y="0"/>
            <a:ext cx="12192000" cy="690781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D5F85B-3068-FCA4-8FA9-5EE8B906081F}"/>
              </a:ext>
            </a:extLst>
          </p:cNvPr>
          <p:cNvSpPr txBox="1"/>
          <p:nvPr/>
        </p:nvSpPr>
        <p:spPr>
          <a:xfrm>
            <a:off x="1053335" y="4185276"/>
            <a:ext cx="6781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새싹삼</a:t>
            </a:r>
            <a:r>
              <a:rPr kumimoji="1" lang="ko-KR" altLang="en-US" sz="2000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농가를 위한 </a:t>
            </a:r>
            <a:r>
              <a:rPr kumimoji="1" lang="en-US" altLang="ko-KR" sz="2000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3</a:t>
            </a:r>
            <a:r>
              <a:rPr kumimoji="1" lang="ko-KR" altLang="en-US" sz="2000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세대 스마트 팜 구축 </a:t>
            </a:r>
            <a:r>
              <a:rPr kumimoji="1" lang="en-US" altLang="ko-KR" sz="2000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AUTO FARMING</a:t>
            </a:r>
            <a:endParaRPr kumimoji="1" lang="ko-KR" altLang="en-US" sz="2000" dirty="0">
              <a:solidFill>
                <a:schemeClr val="bg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pic>
        <p:nvPicPr>
          <p:cNvPr id="2055" name="Picture 7" descr="page1image50923584">
            <a:extLst>
              <a:ext uri="{FF2B5EF4-FFF2-40B4-BE49-F238E27FC236}">
                <a16:creationId xmlns:a16="http://schemas.microsoft.com/office/drawing/2014/main" id="{515DCABF-D5E4-BFD2-70D7-77ACC75A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131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ge1image50922816">
            <a:extLst>
              <a:ext uri="{FF2B5EF4-FFF2-40B4-BE49-F238E27FC236}">
                <a16:creationId xmlns:a16="http://schemas.microsoft.com/office/drawing/2014/main" id="{DF5606A4-7584-AA45-2CC4-F6C0D78C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053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page1image50925696">
            <a:extLst>
              <a:ext uri="{FF2B5EF4-FFF2-40B4-BE49-F238E27FC236}">
                <a16:creationId xmlns:a16="http://schemas.microsoft.com/office/drawing/2014/main" id="{4D72EAC4-7BFE-AEFA-D0F4-3C8E3F4E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487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age1image50922624">
            <a:extLst>
              <a:ext uri="{FF2B5EF4-FFF2-40B4-BE49-F238E27FC236}">
                <a16:creationId xmlns:a16="http://schemas.microsoft.com/office/drawing/2014/main" id="{98ADEC16-E0AF-AC7E-D4B1-EF0A0A39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125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age1image50923200">
            <a:extLst>
              <a:ext uri="{FF2B5EF4-FFF2-40B4-BE49-F238E27FC236}">
                <a16:creationId xmlns:a16="http://schemas.microsoft.com/office/drawing/2014/main" id="{ABD8FD7C-7908-0D88-289D-73D8AAD5B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750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614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 dirty="0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A978CF9-1B4C-7A66-DD8E-B9E1D535B113}"/>
              </a:ext>
            </a:extLst>
          </p:cNvPr>
          <p:cNvSpPr txBox="1"/>
          <p:nvPr/>
        </p:nvSpPr>
        <p:spPr>
          <a:xfrm>
            <a:off x="380568" y="241365"/>
            <a:ext cx="270753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12B52-E410-BE45-8DBE-276AB3D406BF}"/>
              </a:ext>
            </a:extLst>
          </p:cNvPr>
          <p:cNvSpPr txBox="1"/>
          <p:nvPr/>
        </p:nvSpPr>
        <p:spPr>
          <a:xfrm>
            <a:off x="380568" y="808396"/>
            <a:ext cx="151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65000"/>
                  </a:schemeClr>
                </a:solidFill>
              </a:rPr>
              <a:t>전면도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9D9F03C-210D-6FAA-7379-01D6C93B4D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6" t="34585" r="53414" b="42398"/>
          <a:stretch/>
        </p:blipFill>
        <p:spPr>
          <a:xfrm>
            <a:off x="839851" y="2286621"/>
            <a:ext cx="4350468" cy="30512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FB82D4-8BBD-39BD-6CF1-067AB49B5D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t="20277" r="68574" b="75717"/>
          <a:stretch/>
        </p:blipFill>
        <p:spPr>
          <a:xfrm>
            <a:off x="4815129" y="4405044"/>
            <a:ext cx="665549" cy="485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4E50A2-ABA0-91C4-52B9-F4B8A83C75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6" t="51411" r="42219" b="44750"/>
          <a:stretch/>
        </p:blipFill>
        <p:spPr>
          <a:xfrm>
            <a:off x="4826319" y="3988560"/>
            <a:ext cx="659524" cy="4656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55D3B15-31C2-1DCF-157E-7D3856ABE4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0" t="35164" r="13669" b="57505"/>
          <a:stretch/>
        </p:blipFill>
        <p:spPr>
          <a:xfrm>
            <a:off x="6681250" y="3820757"/>
            <a:ext cx="1374358" cy="8893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52B81B-444C-684A-D6B9-FAB3E2F1B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1" t="46030" r="11590" b="45829"/>
          <a:stretch/>
        </p:blipFill>
        <p:spPr>
          <a:xfrm>
            <a:off x="8047988" y="3737780"/>
            <a:ext cx="1893726" cy="9875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AEDB3F2-4E1F-0C2E-0A01-976C79294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6" t="21927" r="55045" b="74995"/>
          <a:stretch/>
        </p:blipFill>
        <p:spPr>
          <a:xfrm>
            <a:off x="4815129" y="3394505"/>
            <a:ext cx="624466" cy="37338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65D5F2E-6000-8751-0946-8A812365A3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6" t="21927" r="55045" b="74995"/>
          <a:stretch/>
        </p:blipFill>
        <p:spPr>
          <a:xfrm>
            <a:off x="5568039" y="3789993"/>
            <a:ext cx="624466" cy="37338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E1B34A2-7992-E4A5-7F4A-76F303F464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0" t="25846" r="13669" b="64836"/>
          <a:stretch/>
        </p:blipFill>
        <p:spPr>
          <a:xfrm>
            <a:off x="6686296" y="2686627"/>
            <a:ext cx="1374358" cy="1130321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63F242F-DB02-87E5-12CD-22926ED3CC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261" b="19392" l="8522" r="92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32" t="18120" r="90670" b="80467"/>
          <a:stretch/>
        </p:blipFill>
        <p:spPr>
          <a:xfrm>
            <a:off x="8227510" y="3444164"/>
            <a:ext cx="260549" cy="30744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3CDE421-D195-2A4D-DDE0-97D3955D32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261" b="19392" l="8522" r="92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32" t="18120" r="90670" b="80467"/>
          <a:stretch/>
        </p:blipFill>
        <p:spPr>
          <a:xfrm>
            <a:off x="8382147" y="3440659"/>
            <a:ext cx="260549" cy="30744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305F140-A557-7050-354F-7EDE30A61B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261" b="19392" l="8522" r="92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32" t="18120" r="90670" b="80467"/>
          <a:stretch/>
        </p:blipFill>
        <p:spPr>
          <a:xfrm>
            <a:off x="8536784" y="3446679"/>
            <a:ext cx="260549" cy="30744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C44329E-F841-605D-7E87-173AB3845A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261" b="19392" l="8522" r="92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32" t="18120" r="90670" b="80467"/>
          <a:stretch/>
        </p:blipFill>
        <p:spPr>
          <a:xfrm>
            <a:off x="8692668" y="3440659"/>
            <a:ext cx="260549" cy="30744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B5311D2-D510-5F59-91FF-AF3F35A9F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6" t="25846" r="37437" b="57505"/>
          <a:stretch/>
        </p:blipFill>
        <p:spPr>
          <a:xfrm>
            <a:off x="6247824" y="1817198"/>
            <a:ext cx="789356" cy="2019656"/>
          </a:xfrm>
          <a:prstGeom prst="rect">
            <a:avLst/>
          </a:prstGeom>
        </p:spPr>
      </p:pic>
      <p:pic>
        <p:nvPicPr>
          <p:cNvPr id="55" name="그림 5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D23A462-7F31-5E56-9901-8E8EA6AC8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52" y="1790243"/>
            <a:ext cx="1160942" cy="190931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F213112-2A56-FA63-372D-C6579C7202A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850" b="24023" l="34517" r="37848">
                        <a14:foregroundMark x1="35176" y1="20850" x2="35176" y2="20850"/>
                        <a14:foregroundMark x1="35944" y1="20947" x2="35944" y2="20947"/>
                        <a14:foregroundMark x1="36493" y1="22461" x2="36493" y2="22461"/>
                        <a14:foregroundMark x1="36201" y1="23438" x2="37042" y2="23047"/>
                        <a14:foregroundMark x1="37079" y1="22266" x2="35249" y2="22607"/>
                        <a14:foregroundMark x1="34736" y1="21924" x2="35615" y2="23584"/>
                        <a14:foregroundMark x1="34993" y1="23535" x2="37189" y2="23730"/>
                        <a14:foregroundMark x1="37592" y1="22021" x2="37482" y2="23486"/>
                        <a14:foregroundMark x1="37775" y1="21875" x2="37628" y2="23730"/>
                        <a14:foregroundMark x1="34736" y1="23877" x2="37372" y2="23828"/>
                        <a14:foregroundMark x1="37848" y1="22217" x2="37738" y2="23877"/>
                        <a14:foregroundMark x1="34627" y1="24072" x2="37445" y2="24023"/>
                        <a14:foregroundMark x1="37445" y1="24023" x2="37665" y2="24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19" t="20545" r="61873" b="75749"/>
          <a:stretch/>
        </p:blipFill>
        <p:spPr>
          <a:xfrm>
            <a:off x="5532076" y="3702496"/>
            <a:ext cx="681983" cy="44958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631B8D3-9929-EF37-5C12-27B072A68D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2" t="20277" r="68574" b="75717"/>
          <a:stretch/>
        </p:blipFill>
        <p:spPr>
          <a:xfrm>
            <a:off x="5540047" y="3675044"/>
            <a:ext cx="665549" cy="48595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9B84995-A5F5-B975-36F6-94758461DD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6" t="22212" r="55045" b="75158"/>
          <a:stretch/>
        </p:blipFill>
        <p:spPr>
          <a:xfrm>
            <a:off x="4815129" y="3429000"/>
            <a:ext cx="624466" cy="31910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9076307-05E2-C08A-F513-C6842049A1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223" t="31796" r="67421" b="65456"/>
          <a:stretch/>
        </p:blipFill>
        <p:spPr>
          <a:xfrm>
            <a:off x="839851" y="2003123"/>
            <a:ext cx="1708427" cy="3398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892798-5ACF-36B4-41B1-DF7703406F7A}"/>
              </a:ext>
            </a:extLst>
          </p:cNvPr>
          <p:cNvSpPr txBox="1"/>
          <p:nvPr/>
        </p:nvSpPr>
        <p:spPr>
          <a:xfrm>
            <a:off x="11046477" y="62962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85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2.96296E-6 L -0.09883 0.017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8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-4.07407E-6 L -0.09883 0.017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88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 L -0.09883 0.0175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88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-4.07407E-6 L -0.09883 0.017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3.7037E-6 L -0.06068 0.1069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" y="534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06367 0.049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7853" y="0"/>
            <a:ext cx="12192000" cy="6858000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A978CF9-1B4C-7A66-DD8E-B9E1D535B113}"/>
              </a:ext>
            </a:extLst>
          </p:cNvPr>
          <p:cNvSpPr txBox="1"/>
          <p:nvPr/>
        </p:nvSpPr>
        <p:spPr>
          <a:xfrm>
            <a:off x="380568" y="241365"/>
            <a:ext cx="270753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912B52-E410-BE45-8DBE-276AB3D406BF}"/>
              </a:ext>
            </a:extLst>
          </p:cNvPr>
          <p:cNvSpPr txBox="1"/>
          <p:nvPr/>
        </p:nvSpPr>
        <p:spPr>
          <a:xfrm>
            <a:off x="380568" y="808396"/>
            <a:ext cx="151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65000"/>
                  </a:schemeClr>
                </a:solidFill>
              </a:rPr>
              <a:t>평면도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F9DD6F-7DDC-EE03-22A2-32B89601EAAD}"/>
              </a:ext>
            </a:extLst>
          </p:cNvPr>
          <p:cNvGrpSpPr/>
          <p:nvPr/>
        </p:nvGrpSpPr>
        <p:grpSpPr>
          <a:xfrm>
            <a:off x="2142237" y="1400750"/>
            <a:ext cx="8452727" cy="4297487"/>
            <a:chOff x="1692233" y="1093487"/>
            <a:chExt cx="9001168" cy="4576322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1744908-58E2-8C39-5680-903BF74B9B6D}"/>
                </a:ext>
              </a:extLst>
            </p:cNvPr>
            <p:cNvGrpSpPr/>
            <p:nvPr/>
          </p:nvGrpSpPr>
          <p:grpSpPr>
            <a:xfrm>
              <a:off x="2049287" y="1443886"/>
              <a:ext cx="8644114" cy="3854346"/>
              <a:chOff x="3103387" y="1842954"/>
              <a:chExt cx="6904172" cy="3078519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0E0D6BF-1A51-50B1-6778-7C7B6B777B7C}"/>
                  </a:ext>
                </a:extLst>
              </p:cNvPr>
              <p:cNvSpPr/>
              <p:nvPr/>
            </p:nvSpPr>
            <p:spPr>
              <a:xfrm>
                <a:off x="4278687" y="3303751"/>
                <a:ext cx="1276350" cy="13156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E8F3B185-F12D-4B9B-ED39-524B95518D4B}"/>
                  </a:ext>
                </a:extLst>
              </p:cNvPr>
              <p:cNvGrpSpPr/>
              <p:nvPr/>
            </p:nvGrpSpPr>
            <p:grpSpPr>
              <a:xfrm>
                <a:off x="3103387" y="1842954"/>
                <a:ext cx="6904172" cy="3078519"/>
                <a:chOff x="4332607" y="2104493"/>
                <a:chExt cx="6904172" cy="3078519"/>
              </a:xfrm>
            </p:grpSpPr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B1AD01FE-F106-990D-3303-F3716E611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3184" b="85010" l="35761" r="74744">
                              <a14:foregroundMark x1="66105" y1="70947" x2="66105" y2="70947"/>
                              <a14:foregroundMark x1="64751" y1="68994" x2="72694" y2="69189"/>
                              <a14:foregroundMark x1="72694" y1="69189" x2="74524" y2="69043"/>
                              <a14:foregroundMark x1="63104" y1="69287" x2="63067" y2="77881"/>
                              <a14:foregroundMark x1="36457" y1="64063" x2="37482" y2="83887"/>
                              <a14:foregroundMark x1="40300" y1="63330" x2="42496" y2="84326"/>
                              <a14:foregroundMark x1="44400" y1="63330" x2="46633" y2="78076"/>
                              <a14:foregroundMark x1="46633" y1="78076" x2="46266" y2="84326"/>
                              <a14:foregroundMark x1="49012" y1="64063" x2="50732" y2="84180"/>
                              <a14:foregroundMark x1="50805" y1="77588" x2="50842" y2="80127"/>
                              <a14:foregroundMark x1="46816" y1="63184" x2="46486" y2="76074"/>
                              <a14:foregroundMark x1="64531" y1="70850" x2="73206" y2="71289"/>
                              <a14:foregroundMark x1="64568" y1="72656" x2="74561" y2="72559"/>
                              <a14:foregroundMark x1="63324" y1="78174" x2="74927" y2="77930"/>
                              <a14:foregroundMark x1="74927" y1="77930" x2="74780" y2="73193"/>
                              <a14:foregroundMark x1="74780" y1="73193" x2="62738" y2="72168"/>
                              <a14:foregroundMark x1="62738" y1="72168" x2="66435" y2="75977"/>
                              <a14:foregroundMark x1="66435" y1="75977" x2="72218" y2="76074"/>
                              <a14:foregroundMark x1="49927" y1="63867" x2="50512" y2="81348"/>
                              <a14:foregroundMark x1="49012" y1="63574" x2="51281" y2="68408"/>
                              <a14:foregroundMark x1="51281" y1="68408" x2="50695" y2="82080"/>
                              <a14:foregroundMark x1="50695" y1="82080" x2="49012" y2="78662"/>
                              <a14:foregroundMark x1="49012" y1="78662" x2="49048" y2="72754"/>
                              <a14:foregroundMark x1="49524" y1="81348" x2="49488" y2="84277"/>
                              <a14:foregroundMark x1="42387" y1="64063" x2="40593" y2="84180"/>
                              <a14:foregroundMark x1="38031" y1="64209" x2="35761" y2="83301"/>
                              <a14:foregroundMark x1="35761" y1="83301" x2="36347" y2="85010"/>
                              <a14:foregroundMark x1="45022" y1="64063" x2="46706" y2="69922"/>
                              <a14:foregroundMark x1="46706" y1="69922" x2="46999" y2="83936"/>
                              <a14:foregroundMark x1="46999" y1="83936" x2="44693" y2="80078"/>
                              <a14:foregroundMark x1="44693" y1="80078" x2="44802" y2="67090"/>
                              <a14:foregroundMark x1="46120" y1="63330" x2="47035" y2="66309"/>
                              <a14:foregroundMark x1="44656" y1="80273" x2="45498" y2="84473"/>
                              <a14:foregroundMark x1="45498" y1="84473" x2="45681" y2="84717"/>
                              <a14:foregroundMark x1="44436" y1="81494" x2="45315" y2="8491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54830" t="68574" r="24497" b="21399"/>
                <a:stretch/>
              </p:blipFill>
              <p:spPr>
                <a:xfrm>
                  <a:off x="7531553" y="3373736"/>
                  <a:ext cx="3705226" cy="1347201"/>
                </a:xfrm>
                <a:prstGeom prst="rect">
                  <a:avLst/>
                </a:prstGeom>
              </p:spPr>
            </p:pic>
            <p:pic>
              <p:nvPicPr>
                <p:cNvPr id="55" name="그림 54">
                  <a:extLst>
                    <a:ext uri="{FF2B5EF4-FFF2-40B4-BE49-F238E27FC236}">
                      <a16:creationId xmlns:a16="http://schemas.microsoft.com/office/drawing/2014/main" id="{E1090CE3-6E73-636B-E1E1-3433A62B29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3184" b="85010" l="35761" r="74744">
                              <a14:foregroundMark x1="66105" y1="70947" x2="66105" y2="70947"/>
                              <a14:foregroundMark x1="64751" y1="68994" x2="72694" y2="69189"/>
                              <a14:foregroundMark x1="72694" y1="69189" x2="74524" y2="69043"/>
                              <a14:foregroundMark x1="63104" y1="69287" x2="63067" y2="77881"/>
                              <a14:foregroundMark x1="36457" y1="64063" x2="37482" y2="83887"/>
                              <a14:foregroundMark x1="40300" y1="63330" x2="42496" y2="84326"/>
                              <a14:foregroundMark x1="44400" y1="63330" x2="46633" y2="78076"/>
                              <a14:foregroundMark x1="46633" y1="78076" x2="46266" y2="84326"/>
                              <a14:foregroundMark x1="49012" y1="64063" x2="50732" y2="84180"/>
                              <a14:foregroundMark x1="50805" y1="77588" x2="50842" y2="80127"/>
                              <a14:foregroundMark x1="46816" y1="63184" x2="46486" y2="76074"/>
                              <a14:foregroundMark x1="64531" y1="70850" x2="73206" y2="71289"/>
                              <a14:foregroundMark x1="64568" y1="72656" x2="74561" y2="72559"/>
                              <a14:foregroundMark x1="63324" y1="78174" x2="74927" y2="77930"/>
                              <a14:foregroundMark x1="74927" y1="77930" x2="74780" y2="73193"/>
                              <a14:foregroundMark x1="74780" y1="73193" x2="62738" y2="72168"/>
                              <a14:foregroundMark x1="62738" y1="72168" x2="66435" y2="75977"/>
                              <a14:foregroundMark x1="66435" y1="75977" x2="72218" y2="76074"/>
                              <a14:foregroundMark x1="49927" y1="63867" x2="50512" y2="81348"/>
                              <a14:foregroundMark x1="49012" y1="63574" x2="51281" y2="68408"/>
                              <a14:foregroundMark x1="51281" y1="68408" x2="50695" y2="82080"/>
                              <a14:foregroundMark x1="50695" y1="82080" x2="49012" y2="78662"/>
                              <a14:foregroundMark x1="49012" y1="78662" x2="49048" y2="72754"/>
                              <a14:foregroundMark x1="49524" y1="81348" x2="49488" y2="84277"/>
                              <a14:foregroundMark x1="42387" y1="64063" x2="40593" y2="84180"/>
                              <a14:foregroundMark x1="38031" y1="64209" x2="35761" y2="83301"/>
                              <a14:foregroundMark x1="35761" y1="83301" x2="36347" y2="85010"/>
                              <a14:foregroundMark x1="45022" y1="64063" x2="46706" y2="69922"/>
                              <a14:foregroundMark x1="46706" y1="69922" x2="46999" y2="83936"/>
                              <a14:foregroundMark x1="46999" y1="83936" x2="44693" y2="80078"/>
                              <a14:foregroundMark x1="44693" y1="80078" x2="44802" y2="67090"/>
                              <a14:foregroundMark x1="46120" y1="63330" x2="47035" y2="66309"/>
                              <a14:foregroundMark x1="44656" y1="80273" x2="45498" y2="84473"/>
                              <a14:foregroundMark x1="45498" y1="84473" x2="45681" y2="84717"/>
                              <a14:foregroundMark x1="44436" y1="81494" x2="45315" y2="8491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39446" t="62351" r="56515" b="14502"/>
                <a:stretch/>
              </p:blipFill>
              <p:spPr>
                <a:xfrm>
                  <a:off x="4332607" y="2105488"/>
                  <a:ext cx="721589" cy="3077524"/>
                </a:xfrm>
                <a:prstGeom prst="rect">
                  <a:avLst/>
                </a:prstGeom>
              </p:spPr>
            </p:pic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220CC7C9-797E-0F98-88AB-8C14F6C41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3184" b="85010" l="35761" r="74744">
                              <a14:foregroundMark x1="66105" y1="70947" x2="66105" y2="70947"/>
                              <a14:foregroundMark x1="64751" y1="68994" x2="72694" y2="69189"/>
                              <a14:foregroundMark x1="72694" y1="69189" x2="74524" y2="69043"/>
                              <a14:foregroundMark x1="63104" y1="69287" x2="63067" y2="77881"/>
                              <a14:foregroundMark x1="36457" y1="64063" x2="37482" y2="83887"/>
                              <a14:foregroundMark x1="40300" y1="63330" x2="42496" y2="84326"/>
                              <a14:foregroundMark x1="44400" y1="63330" x2="46633" y2="78076"/>
                              <a14:foregroundMark x1="46633" y1="78076" x2="46266" y2="84326"/>
                              <a14:foregroundMark x1="49012" y1="64063" x2="50732" y2="84180"/>
                              <a14:foregroundMark x1="50805" y1="77588" x2="50842" y2="80127"/>
                              <a14:foregroundMark x1="46816" y1="63184" x2="46486" y2="76074"/>
                              <a14:foregroundMark x1="64531" y1="70850" x2="73206" y2="71289"/>
                              <a14:foregroundMark x1="64568" y1="72656" x2="74561" y2="72559"/>
                              <a14:foregroundMark x1="63324" y1="78174" x2="74927" y2="77930"/>
                              <a14:foregroundMark x1="74927" y1="77930" x2="74780" y2="73193"/>
                              <a14:foregroundMark x1="74780" y1="73193" x2="62738" y2="72168"/>
                              <a14:foregroundMark x1="62738" y1="72168" x2="66435" y2="75977"/>
                              <a14:foregroundMark x1="66435" y1="75977" x2="72218" y2="76074"/>
                              <a14:foregroundMark x1="49927" y1="63867" x2="50512" y2="81348"/>
                              <a14:foregroundMark x1="49012" y1="63574" x2="51281" y2="68408"/>
                              <a14:foregroundMark x1="51281" y1="68408" x2="50695" y2="82080"/>
                              <a14:foregroundMark x1="50695" y1="82080" x2="49012" y2="78662"/>
                              <a14:foregroundMark x1="49012" y1="78662" x2="49048" y2="72754"/>
                              <a14:foregroundMark x1="49524" y1="81348" x2="49488" y2="84277"/>
                              <a14:foregroundMark x1="42387" y1="64063" x2="40593" y2="84180"/>
                              <a14:foregroundMark x1="38031" y1="64209" x2="35761" y2="83301"/>
                              <a14:foregroundMark x1="35761" y1="83301" x2="36347" y2="85010"/>
                              <a14:foregroundMark x1="45022" y1="64063" x2="46706" y2="69922"/>
                              <a14:foregroundMark x1="46706" y1="69922" x2="46999" y2="83936"/>
                              <a14:foregroundMark x1="46999" y1="83936" x2="44693" y2="80078"/>
                              <a14:foregroundMark x1="44693" y1="80078" x2="44802" y2="67090"/>
                              <a14:foregroundMark x1="46120" y1="63330" x2="47035" y2="66309"/>
                              <a14:foregroundMark x1="44656" y1="80273" x2="45498" y2="84473"/>
                              <a14:foregroundMark x1="45498" y1="84473" x2="45681" y2="84717"/>
                              <a14:foregroundMark x1="44436" y1="81494" x2="45315" y2="8491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47876" t="62147" r="47586" b="14462"/>
                <a:stretch/>
              </p:blipFill>
              <p:spPr>
                <a:xfrm>
                  <a:off x="5855484" y="2105488"/>
                  <a:ext cx="806326" cy="3077524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35A2869B-4FEE-A9A8-04BF-64CC5AE7AC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3184" b="85010" l="35761" r="74744">
                              <a14:foregroundMark x1="66105" y1="70947" x2="66105" y2="70947"/>
                              <a14:foregroundMark x1="64751" y1="68994" x2="72694" y2="69189"/>
                              <a14:foregroundMark x1="72694" y1="69189" x2="74524" y2="69043"/>
                              <a14:foregroundMark x1="63104" y1="69287" x2="63067" y2="77881"/>
                              <a14:foregroundMark x1="36457" y1="64063" x2="37482" y2="83887"/>
                              <a14:foregroundMark x1="40300" y1="63330" x2="42496" y2="84326"/>
                              <a14:foregroundMark x1="44400" y1="63330" x2="46633" y2="78076"/>
                              <a14:foregroundMark x1="46633" y1="78076" x2="46266" y2="84326"/>
                              <a14:foregroundMark x1="49012" y1="64063" x2="50732" y2="84180"/>
                              <a14:foregroundMark x1="50805" y1="77588" x2="50842" y2="80127"/>
                              <a14:foregroundMark x1="46816" y1="63184" x2="46486" y2="76074"/>
                              <a14:foregroundMark x1="64531" y1="70850" x2="73206" y2="71289"/>
                              <a14:foregroundMark x1="64568" y1="72656" x2="74561" y2="72559"/>
                              <a14:foregroundMark x1="63324" y1="78174" x2="74927" y2="77930"/>
                              <a14:foregroundMark x1="74927" y1="77930" x2="74780" y2="73193"/>
                              <a14:foregroundMark x1="74780" y1="73193" x2="62738" y2="72168"/>
                              <a14:foregroundMark x1="62738" y1="72168" x2="66435" y2="75977"/>
                              <a14:foregroundMark x1="66435" y1="75977" x2="72218" y2="76074"/>
                              <a14:foregroundMark x1="49927" y1="63867" x2="50512" y2="81348"/>
                              <a14:foregroundMark x1="49012" y1="63574" x2="51281" y2="68408"/>
                              <a14:foregroundMark x1="51281" y1="68408" x2="50695" y2="82080"/>
                              <a14:foregroundMark x1="50695" y1="82080" x2="49012" y2="78662"/>
                              <a14:foregroundMark x1="49012" y1="78662" x2="49048" y2="72754"/>
                              <a14:foregroundMark x1="49524" y1="81348" x2="49488" y2="84277"/>
                              <a14:foregroundMark x1="42387" y1="64063" x2="40593" y2="84180"/>
                              <a14:foregroundMark x1="38031" y1="64209" x2="35761" y2="83301"/>
                              <a14:foregroundMark x1="35761" y1="83301" x2="36347" y2="85010"/>
                              <a14:foregroundMark x1="45022" y1="64063" x2="46706" y2="69922"/>
                              <a14:foregroundMark x1="46706" y1="69922" x2="46999" y2="83936"/>
                              <a14:foregroundMark x1="46999" y1="83936" x2="44693" y2="80078"/>
                              <a14:foregroundMark x1="44693" y1="80078" x2="44802" y2="67090"/>
                              <a14:foregroundMark x1="46120" y1="63330" x2="47035" y2="66309"/>
                              <a14:foregroundMark x1="44656" y1="80273" x2="45498" y2="84473"/>
                              <a14:foregroundMark x1="45498" y1="84473" x2="45681" y2="84717"/>
                              <a14:foregroundMark x1="44436" y1="81494" x2="45315" y2="8491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43726" t="62304" r="52193" b="14305"/>
                <a:stretch/>
              </p:blipFill>
              <p:spPr>
                <a:xfrm>
                  <a:off x="5064070" y="2104493"/>
                  <a:ext cx="791414" cy="3078519"/>
                </a:xfrm>
                <a:prstGeom prst="rect">
                  <a:avLst/>
                </a:prstGeom>
              </p:spPr>
            </p:pic>
          </p:grp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D69130DE-09DB-BE7F-6C61-547E629629E0}"/>
                  </a:ext>
                </a:extLst>
              </p:cNvPr>
              <p:cNvSpPr/>
              <p:nvPr/>
            </p:nvSpPr>
            <p:spPr>
              <a:xfrm>
                <a:off x="5564462" y="4361000"/>
                <a:ext cx="539391" cy="516828"/>
              </a:xfrm>
              <a:prstGeom prst="roundRect">
                <a:avLst/>
              </a:prstGeom>
              <a:solidFill>
                <a:srgbClr val="FFFF00"/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0C4872A2-1611-7AE4-6091-336D7CAC8811}"/>
                  </a:ext>
                </a:extLst>
              </p:cNvPr>
              <p:cNvSpPr/>
              <p:nvPr/>
            </p:nvSpPr>
            <p:spPr>
              <a:xfrm>
                <a:off x="6953721" y="3700072"/>
                <a:ext cx="266700" cy="171450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4F5441D2-BAED-A3CC-A191-E4D954FF9C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0421" y="3209925"/>
                <a:ext cx="447204" cy="490147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56DB4F16-EAAA-B4F7-2FBE-57AFB08409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0421" y="3871522"/>
                <a:ext cx="418629" cy="442522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6D136CCC-EC6F-07C0-F817-47ACACE1E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3125" y="3257550"/>
                <a:ext cx="480596" cy="442522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A2852312-8E22-94D1-58DB-B120A3C677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73125" y="3871522"/>
                <a:ext cx="480596" cy="432795"/>
              </a:xfrm>
              <a:prstGeom prst="line">
                <a:avLst/>
              </a:prstGeom>
              <a:ln w="19050">
                <a:solidFill>
                  <a:srgbClr val="92D05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85E1330B-C4C1-2A45-3A03-B9DB7805E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548" t="47895" r="23438" b="48392"/>
            <a:stretch/>
          </p:blipFill>
          <p:spPr>
            <a:xfrm>
              <a:off x="7924594" y="4675574"/>
              <a:ext cx="1759170" cy="488950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4614A705-E316-96DC-E7EC-AA7EFADD4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874" t="48507" r="35936" b="48452"/>
            <a:stretch/>
          </p:blipFill>
          <p:spPr>
            <a:xfrm>
              <a:off x="6099580" y="4675574"/>
              <a:ext cx="736085" cy="40054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34F582EB-3668-CA58-4D95-EE196863E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487" t="33266" r="29417" b="62977"/>
            <a:stretch/>
          </p:blipFill>
          <p:spPr>
            <a:xfrm>
              <a:off x="6964770" y="2564580"/>
              <a:ext cx="1598006" cy="494764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763E8938-E9CD-1BE9-3DAE-8FC741DD8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6671" t="29533" r="35991" b="67425"/>
            <a:stretch/>
          </p:blipFill>
          <p:spPr>
            <a:xfrm>
              <a:off x="4865420" y="5269266"/>
              <a:ext cx="1289050" cy="400543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F1B834F3-8143-5534-27C8-C4E967E65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8923" t="53391" r="44361" b="44207"/>
            <a:stretch/>
          </p:blipFill>
          <p:spPr>
            <a:xfrm>
              <a:off x="2908104" y="5243587"/>
              <a:ext cx="1179930" cy="316346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63BC36B9-1E5B-4BC5-C2A6-0CAA90786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223" t="31796" r="67421" b="65456"/>
            <a:stretch/>
          </p:blipFill>
          <p:spPr>
            <a:xfrm>
              <a:off x="1692233" y="1093487"/>
              <a:ext cx="1819275" cy="36195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4CAFFC3-504F-11C5-A54A-093A1287A8D5}"/>
              </a:ext>
            </a:extLst>
          </p:cNvPr>
          <p:cNvSpPr txBox="1"/>
          <p:nvPr/>
        </p:nvSpPr>
        <p:spPr>
          <a:xfrm>
            <a:off x="11046477" y="62962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11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7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200">
                  <a:latin typeface="Malgun Gothic Semilight" panose="020B0503020000020004" pitchFamily="34" charset="-127"/>
                  <a:ea typeface="Malgun Gothic Semilight" panose="020B0503020000020004" pitchFamily="34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200">
                <a:latin typeface="Malgun Gothic Semilight" panose="020B0503020000020004" pitchFamily="34" charset="-127"/>
                <a:ea typeface="Malgun Gothic Semilight" panose="020B0503020000020004" pitchFamily="34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FC5C040-560D-2827-71F5-FDDBF1DD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399" y="1833641"/>
            <a:ext cx="2201387" cy="323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발전 가능성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91919-5079-2687-1A48-6921AC47CCD7}"/>
              </a:ext>
            </a:extLst>
          </p:cNvPr>
          <p:cNvSpPr txBox="1"/>
          <p:nvPr/>
        </p:nvSpPr>
        <p:spPr>
          <a:xfrm>
            <a:off x="380568" y="241365"/>
            <a:ext cx="270753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주제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DBF5A5-2F54-FEFE-6C07-34546516C107}"/>
              </a:ext>
            </a:extLst>
          </p:cNvPr>
          <p:cNvSpPr/>
          <p:nvPr/>
        </p:nvSpPr>
        <p:spPr>
          <a:xfrm>
            <a:off x="6808851" y="1349733"/>
            <a:ext cx="2564010" cy="256401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B5B0C87-9749-AA86-AF2F-A2012DDA8244}"/>
              </a:ext>
            </a:extLst>
          </p:cNvPr>
          <p:cNvSpPr/>
          <p:nvPr/>
        </p:nvSpPr>
        <p:spPr>
          <a:xfrm>
            <a:off x="8546498" y="3905005"/>
            <a:ext cx="2564010" cy="256401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19247-E1CD-51EF-F0A3-6DED2B33A53D}"/>
              </a:ext>
            </a:extLst>
          </p:cNvPr>
          <p:cNvSpPr txBox="1"/>
          <p:nvPr/>
        </p:nvSpPr>
        <p:spPr>
          <a:xfrm>
            <a:off x="380568" y="808396"/>
            <a:ext cx="214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65000"/>
                  </a:schemeClr>
                </a:solidFill>
              </a:rPr>
              <a:t>왜 인삼인가</a:t>
            </a: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kumimoji="1"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5C8776-B6F9-1420-4CFB-F85D8E05994D}"/>
              </a:ext>
            </a:extLst>
          </p:cNvPr>
          <p:cNvSpPr txBox="1">
            <a:spLocks/>
          </p:cNvSpPr>
          <p:nvPr/>
        </p:nvSpPr>
        <p:spPr>
          <a:xfrm>
            <a:off x="536639" y="2240903"/>
            <a:ext cx="6666024" cy="323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- </a:t>
            </a:r>
            <a:r>
              <a:rPr kumimoji="1" lang="ko-KR" altLang="en-US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식재 자동화가 어려워 파종 및 수확을 사람이 직접 작업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3D22C4-9467-3CC0-4A68-F22AE39B60C8}"/>
              </a:ext>
            </a:extLst>
          </p:cNvPr>
          <p:cNvSpPr txBox="1"/>
          <p:nvPr/>
        </p:nvSpPr>
        <p:spPr>
          <a:xfrm>
            <a:off x="536639" y="2559359"/>
            <a:ext cx="6272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- </a:t>
            </a:r>
            <a:r>
              <a:rPr kumimoji="1" lang="ko-KR" altLang="en-US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타 작물 대비 생육 환경 조성 용의</a:t>
            </a:r>
            <a:endParaRPr kumimoji="1" lang="en-US" altLang="ko-KR" sz="1800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7D9424D-E5E3-EA2B-D5FF-3E967700A639}"/>
              </a:ext>
            </a:extLst>
          </p:cNvPr>
          <p:cNvSpPr txBox="1">
            <a:spLocks/>
          </p:cNvSpPr>
          <p:nvPr/>
        </p:nvSpPr>
        <p:spPr>
          <a:xfrm>
            <a:off x="344952" y="3865594"/>
            <a:ext cx="2201387" cy="323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시장성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C8027F9-AFFE-A6A8-98C4-3EF0AE00A36F}"/>
              </a:ext>
            </a:extLst>
          </p:cNvPr>
          <p:cNvSpPr txBox="1">
            <a:spLocks/>
          </p:cNvSpPr>
          <p:nvPr/>
        </p:nvSpPr>
        <p:spPr>
          <a:xfrm>
            <a:off x="553191" y="4863434"/>
            <a:ext cx="7096838" cy="323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 (</a:t>
            </a:r>
            <a:r>
              <a:rPr kumimoji="1" lang="ko-KR" altLang="en-US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시설 관리비를 제외하면 사실상 </a:t>
            </a:r>
            <a:r>
              <a:rPr kumimoji="1" lang="en-US" altLang="ko-KR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3~4</a:t>
            </a:r>
            <a:r>
              <a:rPr kumimoji="1" lang="ko-KR" altLang="en-US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주 동안 </a:t>
            </a:r>
            <a:r>
              <a:rPr kumimoji="1" lang="en-US" altLang="ko-KR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2~3</a:t>
            </a:r>
            <a:r>
              <a:rPr kumimoji="1" lang="ko-KR" altLang="en-US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배 수익 창출 가능</a:t>
            </a:r>
            <a:r>
              <a:rPr kumimoji="1" lang="en-US" altLang="ko-KR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)</a:t>
            </a:r>
            <a:endParaRPr kumimoji="1" lang="ko-KR" altLang="en-US" sz="1800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A72985-0E95-1B09-F163-023974ADE85C}"/>
              </a:ext>
            </a:extLst>
          </p:cNvPr>
          <p:cNvSpPr txBox="1"/>
          <p:nvPr/>
        </p:nvSpPr>
        <p:spPr>
          <a:xfrm>
            <a:off x="553191" y="4248628"/>
            <a:ext cx="9660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- </a:t>
            </a:r>
            <a:r>
              <a:rPr kumimoji="1" lang="ko-KR" altLang="en-US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타 작물 대비 생육주기가 </a:t>
            </a:r>
            <a:r>
              <a:rPr kumimoji="1" lang="en-US" altLang="ko-KR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3~4</a:t>
            </a:r>
            <a:r>
              <a:rPr kumimoji="1" lang="ko-KR" altLang="en-US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주로 매우 짧아서 재고관리 및 시장 대응에 유리 </a:t>
            </a:r>
            <a:endParaRPr kumimoji="1" lang="en-US" altLang="ko-KR" sz="1800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CA219-3989-E121-05B7-4F48AD0E1141}"/>
              </a:ext>
            </a:extLst>
          </p:cNvPr>
          <p:cNvSpPr txBox="1"/>
          <p:nvPr/>
        </p:nvSpPr>
        <p:spPr>
          <a:xfrm>
            <a:off x="553191" y="4596842"/>
            <a:ext cx="7281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kumimoji="1" lang="en-US" altLang="ko-KR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- 1</a:t>
            </a:r>
            <a:r>
              <a:rPr kumimoji="1" lang="ko-KR" altLang="en-US" sz="1800" dirty="0" err="1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년근</a:t>
            </a:r>
            <a:r>
              <a:rPr kumimoji="1" lang="ko-KR" altLang="en-US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</a:t>
            </a:r>
            <a:r>
              <a:rPr kumimoji="1" lang="ko-KR" altLang="en-US" sz="1800" dirty="0" err="1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묘삼을</a:t>
            </a:r>
            <a:r>
              <a:rPr kumimoji="1" lang="ko-KR" altLang="en-US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개당 </a:t>
            </a:r>
            <a:r>
              <a:rPr kumimoji="1" lang="en-US" altLang="ko-KR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100</a:t>
            </a:r>
            <a:r>
              <a:rPr kumimoji="1" lang="ko-KR" altLang="en-US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원에 사서 새싹삼을 </a:t>
            </a:r>
            <a:r>
              <a:rPr kumimoji="1" lang="en-US" altLang="ko-KR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200~300</a:t>
            </a:r>
            <a:r>
              <a:rPr kumimoji="1" lang="ko-KR" altLang="en-US" sz="18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원에 팔 수 있음</a:t>
            </a:r>
            <a:endParaRPr kumimoji="1" lang="en-US" altLang="ko-KR" sz="1800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1FCB03-FBBD-5E3D-48B7-E7225FA78CEE}"/>
              </a:ext>
            </a:extLst>
          </p:cNvPr>
          <p:cNvSpPr txBox="1"/>
          <p:nvPr/>
        </p:nvSpPr>
        <p:spPr>
          <a:xfrm>
            <a:off x="11046477" y="62962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12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8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2470BF1-6B13-4354-5CA0-C369320C610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5129"/>
            <a:chExt cx="12192000" cy="6847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14A881-733B-B23B-B78D-5DD4DB48A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29"/>
              <a:ext cx="12192000" cy="6847742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61D1BD4-CC21-F821-DFDF-B75FEB35F2B8}"/>
                </a:ext>
              </a:extLst>
            </p:cNvPr>
            <p:cNvSpPr/>
            <p:nvPr/>
          </p:nvSpPr>
          <p:spPr>
            <a:xfrm>
              <a:off x="11059886" y="6291943"/>
              <a:ext cx="391886" cy="391886"/>
            </a:xfrm>
            <a:prstGeom prst="ellipse">
              <a:avLst/>
            </a:prstGeom>
            <a:solidFill>
              <a:srgbClr val="81ADD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AB9775-6718-D8C0-2ED8-CBC6B1541E49}"/>
              </a:ext>
            </a:extLst>
          </p:cNvPr>
          <p:cNvSpPr/>
          <p:nvPr/>
        </p:nvSpPr>
        <p:spPr>
          <a:xfrm>
            <a:off x="535454" y="332811"/>
            <a:ext cx="2397760" cy="8700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D00D2-E491-0BAF-39F9-372955B24825}"/>
              </a:ext>
            </a:extLst>
          </p:cNvPr>
          <p:cNvSpPr txBox="1"/>
          <p:nvPr/>
        </p:nvSpPr>
        <p:spPr>
          <a:xfrm>
            <a:off x="380568" y="241365"/>
            <a:ext cx="270753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차별성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10484F1-3638-D17C-3D5A-CF5AB4F6BEB6}"/>
              </a:ext>
            </a:extLst>
          </p:cNvPr>
          <p:cNvGrpSpPr/>
          <p:nvPr/>
        </p:nvGrpSpPr>
        <p:grpSpPr>
          <a:xfrm>
            <a:off x="325423" y="2019485"/>
            <a:ext cx="11638332" cy="2819030"/>
            <a:chOff x="325423" y="1850371"/>
            <a:chExt cx="11638332" cy="28190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F2A64EF-F928-E9D0-9404-71E6BF4C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9180" y="1947081"/>
              <a:ext cx="2431903" cy="1637630"/>
            </a:xfrm>
            <a:prstGeom prst="rect">
              <a:avLst/>
            </a:prstGeom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4DCA95A-2072-E40C-5EFD-4D077E202F8D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8" y="1850374"/>
              <a:ext cx="11564134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525E65E-F541-EE7C-138C-9D58A527A53D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8" y="3669649"/>
              <a:ext cx="11564134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5D1983C-958A-0B48-2BC0-29A80D6C3680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8" y="4069699"/>
              <a:ext cx="11564134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79F6997-9460-D0BB-F77D-9A4F7B683418}"/>
                </a:ext>
              </a:extLst>
            </p:cNvPr>
            <p:cNvCxnSpPr>
              <a:cxnSpLocks/>
            </p:cNvCxnSpPr>
            <p:nvPr/>
          </p:nvCxnSpPr>
          <p:spPr>
            <a:xfrm>
              <a:off x="380568" y="4669401"/>
              <a:ext cx="11564134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73C65BC-8EF2-507B-A23D-9A78C79B3BBB}"/>
                </a:ext>
              </a:extLst>
            </p:cNvPr>
            <p:cNvCxnSpPr>
              <a:cxnSpLocks/>
            </p:cNvCxnSpPr>
            <p:nvPr/>
          </p:nvCxnSpPr>
          <p:spPr>
            <a:xfrm>
              <a:off x="3991327" y="1850374"/>
              <a:ext cx="0" cy="2819027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A2E5353-2864-1B52-6039-7C2E0B1AEAE2}"/>
                </a:ext>
              </a:extLst>
            </p:cNvPr>
            <p:cNvCxnSpPr>
              <a:cxnSpLocks/>
            </p:cNvCxnSpPr>
            <p:nvPr/>
          </p:nvCxnSpPr>
          <p:spPr>
            <a:xfrm>
              <a:off x="1352902" y="1850373"/>
              <a:ext cx="0" cy="2819027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4345170-6660-3A1C-9766-95BC6A316CB8}"/>
                </a:ext>
              </a:extLst>
            </p:cNvPr>
            <p:cNvCxnSpPr>
              <a:cxnSpLocks/>
            </p:cNvCxnSpPr>
            <p:nvPr/>
          </p:nvCxnSpPr>
          <p:spPr>
            <a:xfrm>
              <a:off x="6620227" y="1850372"/>
              <a:ext cx="0" cy="2819027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967F216-C0FB-2D70-4736-1082563F7569}"/>
                </a:ext>
              </a:extLst>
            </p:cNvPr>
            <p:cNvCxnSpPr>
              <a:cxnSpLocks/>
            </p:cNvCxnSpPr>
            <p:nvPr/>
          </p:nvCxnSpPr>
          <p:spPr>
            <a:xfrm>
              <a:off x="9268177" y="1850371"/>
              <a:ext cx="0" cy="2819027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85C703-CAA6-A8C0-A4D9-238747F59B01}"/>
                </a:ext>
              </a:extLst>
            </p:cNvPr>
            <p:cNvSpPr txBox="1"/>
            <p:nvPr/>
          </p:nvSpPr>
          <p:spPr>
            <a:xfrm>
              <a:off x="1362427" y="3709750"/>
              <a:ext cx="2619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궁서" panose="02030600000101010101" pitchFamily="18" charset="-127"/>
                  <a:ea typeface="궁서" panose="02030600000101010101" pitchFamily="18" charset="-127"/>
                </a:rPr>
                <a:t>국내 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궁서" panose="02030600000101010101" pitchFamily="18" charset="-127"/>
                  <a:ea typeface="궁서" panose="02030600000101010101" pitchFamily="18" charset="-127"/>
                </a:rPr>
                <a:t>1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궁서" panose="02030600000101010101" pitchFamily="18" charset="-127"/>
                  <a:ea typeface="궁서" panose="02030600000101010101" pitchFamily="18" charset="-127"/>
                </a:rPr>
                <a:t>위</a:t>
              </a:r>
              <a:r>
                <a:rPr lang="ko-KR" altLang="en-US" dirty="0">
                  <a:latin typeface="궁서" panose="02030600000101010101" pitchFamily="18" charset="-127"/>
                  <a:ea typeface="궁서" panose="02030600000101010101" pitchFamily="18" charset="-127"/>
                </a:rPr>
                <a:t> 그린 플러스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00AAC7-0084-8B0B-430A-268015AA0BD6}"/>
                </a:ext>
              </a:extLst>
            </p:cNvPr>
            <p:cNvSpPr txBox="1"/>
            <p:nvPr/>
          </p:nvSpPr>
          <p:spPr>
            <a:xfrm>
              <a:off x="4010376" y="3709750"/>
              <a:ext cx="2590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궁서" panose="02030600000101010101" pitchFamily="18" charset="-127"/>
                  <a:ea typeface="궁서" panose="02030600000101010101" pitchFamily="18" charset="-127"/>
                </a:rPr>
                <a:t>네덜란드</a:t>
              </a:r>
              <a:r>
                <a:rPr lang="ko-KR" altLang="en-US" dirty="0"/>
                <a:t> </a:t>
              </a:r>
              <a:r>
                <a:rPr lang="ko-KR" altLang="en-US" dirty="0" err="1">
                  <a:latin typeface="궁서" panose="02030600000101010101" pitchFamily="18" charset="-127"/>
                  <a:ea typeface="궁서" panose="02030600000101010101" pitchFamily="18" charset="-127"/>
                </a:rPr>
                <a:t>삽목기</a:t>
              </a:r>
              <a:endParaRPr lang="ko-KR" altLang="en-US" dirty="0">
                <a:latin typeface="궁서" panose="02030600000101010101" pitchFamily="18" charset="-127"/>
                <a:ea typeface="궁서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C791F8-99E5-8043-5518-21F6DAC8846D}"/>
                </a:ext>
              </a:extLst>
            </p:cNvPr>
            <p:cNvSpPr txBox="1"/>
            <p:nvPr/>
          </p:nvSpPr>
          <p:spPr>
            <a:xfrm>
              <a:off x="6639277" y="3720709"/>
              <a:ext cx="2609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궁서" panose="02030600000101010101" pitchFamily="18" charset="-127"/>
                  <a:ea typeface="궁서" panose="02030600000101010101" pitchFamily="18" charset="-127"/>
                </a:rPr>
                <a:t>네덜란드</a:t>
              </a:r>
              <a:r>
                <a:rPr lang="ko-KR" altLang="en-US" dirty="0">
                  <a:latin typeface="궁서" panose="02030600000101010101" pitchFamily="18" charset="-127"/>
                  <a:ea typeface="궁서" panose="02030600000101010101" pitchFamily="18" charset="-127"/>
                </a:rPr>
                <a:t> 딸기 로봇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1C71B4C-FAAC-6655-F32A-6ACC11506277}"/>
                </a:ext>
              </a:extLst>
            </p:cNvPr>
            <p:cNvSpPr txBox="1"/>
            <p:nvPr/>
          </p:nvSpPr>
          <p:spPr>
            <a:xfrm>
              <a:off x="9277705" y="3701052"/>
              <a:ext cx="2647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  <a:latin typeface="Amasis MT Pro Black" panose="02040A04050005020304" pitchFamily="18" charset="0"/>
                </a:rPr>
                <a:t>AUTO-FARMING</a:t>
              </a:r>
              <a:endParaRPr lang="ko-KR" altLang="en-US" dirty="0">
                <a:solidFill>
                  <a:schemeClr val="accent6">
                    <a:lumMod val="75000"/>
                  </a:schemeClr>
                </a:solidFill>
                <a:latin typeface="Amasis MT Pro Black" panose="02040A04050005020304" pitchFamily="18" charset="0"/>
              </a:endParaRPr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80ADD21-1656-0425-7469-79EC67F64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2432" y="1948944"/>
              <a:ext cx="2445500" cy="162566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24561B8C-0855-375C-64E5-237A3D70A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89819" y="1947081"/>
              <a:ext cx="2431903" cy="1627525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55C6E1-3473-A6AF-F094-3DC8ADA3CDC8}"/>
                </a:ext>
              </a:extLst>
            </p:cNvPr>
            <p:cNvSpPr txBox="1"/>
            <p:nvPr/>
          </p:nvSpPr>
          <p:spPr>
            <a:xfrm>
              <a:off x="1505129" y="4238202"/>
              <a:ext cx="2372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/>
                <a:t>1</a:t>
              </a:r>
              <a:r>
                <a:rPr lang="ko-KR" altLang="en-US" sz="1200" dirty="0"/>
                <a:t>세대 시설 농업에 정체된 상태</a:t>
              </a: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646C6F1-8B7E-0BF3-093C-CB8F78F42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6615" y="1946517"/>
              <a:ext cx="2392431" cy="1633894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7032AB-D221-185B-CC42-3CAFCF048D7F}"/>
                </a:ext>
              </a:extLst>
            </p:cNvPr>
            <p:cNvSpPr txBox="1"/>
            <p:nvPr/>
          </p:nvSpPr>
          <p:spPr>
            <a:xfrm>
              <a:off x="3958457" y="4159057"/>
              <a:ext cx="263319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심는 것만 가능한 로봇</a:t>
              </a:r>
              <a:r>
                <a:rPr lang="en-US" altLang="ko-KR" sz="1200" dirty="0"/>
                <a:t>,</a:t>
              </a:r>
            </a:p>
            <a:p>
              <a:pPr algn="ctr"/>
              <a:r>
                <a:rPr lang="ko-KR" altLang="en-US" sz="1200" dirty="0"/>
                <a:t>나뭇잎을 수동으로 뿌려야 함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4360C4-A2A4-5272-9A38-8E1BC0CBF15B}"/>
                </a:ext>
              </a:extLst>
            </p:cNvPr>
            <p:cNvSpPr txBox="1"/>
            <p:nvPr/>
          </p:nvSpPr>
          <p:spPr>
            <a:xfrm>
              <a:off x="7224826" y="4245607"/>
              <a:ext cx="15906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수확만 가능한 로봇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6D04F06-2276-C8FC-9790-9E11DC10FBDA}"/>
                </a:ext>
              </a:extLst>
            </p:cNvPr>
            <p:cNvSpPr txBox="1"/>
            <p:nvPr/>
          </p:nvSpPr>
          <p:spPr>
            <a:xfrm>
              <a:off x="9358423" y="4253901"/>
              <a:ext cx="26053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/>
                <a:t>파종부터 수확까지 전 과정 자동화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3CE207A-8912-C241-2DE1-83B6F9EF1DC4}"/>
                </a:ext>
              </a:extLst>
            </p:cNvPr>
            <p:cNvSpPr txBox="1"/>
            <p:nvPr/>
          </p:nvSpPr>
          <p:spPr>
            <a:xfrm>
              <a:off x="468125" y="2668133"/>
              <a:ext cx="8943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accent1"/>
                  </a:solidFill>
                </a:rPr>
                <a:t>이미지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72DBA6-72E6-F254-D3B3-8D958B369EEC}"/>
                </a:ext>
              </a:extLst>
            </p:cNvPr>
            <p:cNvSpPr txBox="1"/>
            <p:nvPr/>
          </p:nvSpPr>
          <p:spPr>
            <a:xfrm>
              <a:off x="376807" y="3711996"/>
              <a:ext cx="10274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>
                  <a:solidFill>
                    <a:schemeClr val="accent1"/>
                  </a:solidFill>
                </a:rPr>
                <a:t>경쟁 제품</a:t>
              </a:r>
              <a:endParaRPr lang="ko-KR" altLang="en-US" sz="1400" dirty="0">
                <a:solidFill>
                  <a:schemeClr val="accen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AC9A38-2D10-0EC8-8525-438B5854E201}"/>
                </a:ext>
              </a:extLst>
            </p:cNvPr>
            <p:cNvSpPr txBox="1"/>
            <p:nvPr/>
          </p:nvSpPr>
          <p:spPr>
            <a:xfrm>
              <a:off x="325423" y="4225757"/>
              <a:ext cx="102747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accent1"/>
                  </a:solidFill>
                </a:rPr>
                <a:t>비고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EBB807C-7717-65A4-8EF7-0D74189B655C}"/>
              </a:ext>
            </a:extLst>
          </p:cNvPr>
          <p:cNvSpPr txBox="1"/>
          <p:nvPr/>
        </p:nvSpPr>
        <p:spPr>
          <a:xfrm>
            <a:off x="380568" y="808396"/>
            <a:ext cx="186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65000"/>
                  </a:schemeClr>
                </a:solidFill>
              </a:rPr>
              <a:t>비교 우위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AB472-2567-5672-4950-BF44CD1AF4C2}"/>
              </a:ext>
            </a:extLst>
          </p:cNvPr>
          <p:cNvSpPr txBox="1"/>
          <p:nvPr/>
        </p:nvSpPr>
        <p:spPr>
          <a:xfrm>
            <a:off x="11046477" y="62962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13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07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19050" y="5129"/>
            <a:ext cx="12192000" cy="6847742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956639-F601-4ACC-81BD-8916DB33C4DB}"/>
              </a:ext>
            </a:extLst>
          </p:cNvPr>
          <p:cNvSpPr txBox="1"/>
          <p:nvPr/>
        </p:nvSpPr>
        <p:spPr>
          <a:xfrm>
            <a:off x="380568" y="241365"/>
            <a:ext cx="270753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기대효과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587156B-39DB-2C8A-E10A-C2D84056594D}"/>
              </a:ext>
            </a:extLst>
          </p:cNvPr>
          <p:cNvSpPr/>
          <p:nvPr/>
        </p:nvSpPr>
        <p:spPr>
          <a:xfrm>
            <a:off x="5890750" y="4006778"/>
            <a:ext cx="2228850" cy="222885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C1A0B81-2DED-88E6-9A3E-85F1F6B58347}"/>
              </a:ext>
            </a:extLst>
          </p:cNvPr>
          <p:cNvSpPr/>
          <p:nvPr/>
        </p:nvSpPr>
        <p:spPr>
          <a:xfrm>
            <a:off x="8358649" y="1777928"/>
            <a:ext cx="2228850" cy="222885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025333-854B-0D8F-892C-4B8AD814B5B5}"/>
              </a:ext>
            </a:extLst>
          </p:cNvPr>
          <p:cNvSpPr/>
          <p:nvPr/>
        </p:nvSpPr>
        <p:spPr>
          <a:xfrm>
            <a:off x="8358649" y="4454979"/>
            <a:ext cx="2228850" cy="222885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8859675-E99F-E6D9-D3DE-819E3BA80411}"/>
              </a:ext>
            </a:extLst>
          </p:cNvPr>
          <p:cNvSpPr/>
          <p:nvPr/>
        </p:nvSpPr>
        <p:spPr>
          <a:xfrm>
            <a:off x="5890750" y="1329727"/>
            <a:ext cx="2228850" cy="222885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43840-4264-BE62-DB24-EA4F8DAC719A}"/>
              </a:ext>
            </a:extLst>
          </p:cNvPr>
          <p:cNvSpPr txBox="1"/>
          <p:nvPr/>
        </p:nvSpPr>
        <p:spPr>
          <a:xfrm>
            <a:off x="779911" y="3389535"/>
            <a:ext cx="5830439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n-ea"/>
              </a:rPr>
              <a:t>농업 인구 고령화 및 </a:t>
            </a:r>
            <a:r>
              <a:rPr lang="ko-KR" altLang="en-US" b="1" dirty="0">
                <a:latin typeface="+mn-ea"/>
              </a:rPr>
              <a:t>농가인력 부족 문제 해결</a:t>
            </a:r>
            <a:endParaRPr lang="en-US" altLang="ko-KR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D2FE9D-BB8E-3FC1-2914-10D47D31F94E}"/>
              </a:ext>
            </a:extLst>
          </p:cNvPr>
          <p:cNvSpPr txBox="1"/>
          <p:nvPr/>
        </p:nvSpPr>
        <p:spPr>
          <a:xfrm>
            <a:off x="779911" y="3952513"/>
            <a:ext cx="58304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n-ea"/>
              </a:rPr>
              <a:t>인건비 상승으로 인한 </a:t>
            </a:r>
            <a:endParaRPr lang="en-US" altLang="ko-KR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농산물 가격 상승 방지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및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농가 소득 증대</a:t>
            </a:r>
            <a:endParaRPr lang="en-US" altLang="ko-KR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9C1E84-DA40-E961-45C0-02111900FB13}"/>
              </a:ext>
            </a:extLst>
          </p:cNvPr>
          <p:cNvSpPr txBox="1"/>
          <p:nvPr/>
        </p:nvSpPr>
        <p:spPr>
          <a:xfrm>
            <a:off x="11065527" y="62962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14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6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2764445-BBAF-3479-5CEC-D1BC09BB1FC2}"/>
              </a:ext>
            </a:extLst>
          </p:cNvPr>
          <p:cNvGrpSpPr/>
          <p:nvPr/>
        </p:nvGrpSpPr>
        <p:grpSpPr>
          <a:xfrm>
            <a:off x="0" y="4724"/>
            <a:ext cx="12192000" cy="6848552"/>
            <a:chOff x="0" y="4724"/>
            <a:chExt cx="12192000" cy="6848552"/>
          </a:xfrm>
        </p:grpSpPr>
        <p:pic>
          <p:nvPicPr>
            <p:cNvPr id="5" name="그림 4" descr="지도이(가) 표시된 사진&#10;&#10;자동 생성된 설명">
              <a:extLst>
                <a:ext uri="{FF2B5EF4-FFF2-40B4-BE49-F238E27FC236}">
                  <a16:creationId xmlns:a16="http://schemas.microsoft.com/office/drawing/2014/main" id="{2554C57B-71A0-82B4-DFE7-E87A01F07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24"/>
              <a:ext cx="12192000" cy="68485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9E22D7-57B3-2FD8-8A4A-5E7BEB4BC22F}"/>
                </a:ext>
              </a:extLst>
            </p:cNvPr>
            <p:cNvSpPr/>
            <p:nvPr/>
          </p:nvSpPr>
          <p:spPr>
            <a:xfrm>
              <a:off x="223520" y="3281680"/>
              <a:ext cx="6858000" cy="2428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01A4D3-EEFF-7DA8-5A05-0239E775B0CB}"/>
                </a:ext>
              </a:extLst>
            </p:cNvPr>
            <p:cNvSpPr/>
            <p:nvPr/>
          </p:nvSpPr>
          <p:spPr>
            <a:xfrm>
              <a:off x="467360" y="2672080"/>
              <a:ext cx="2397760" cy="29768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ACBC322-44EB-B79B-7C0C-C9E0C5DE8369}"/>
              </a:ext>
            </a:extLst>
          </p:cNvPr>
          <p:cNvSpPr txBox="1"/>
          <p:nvPr/>
        </p:nvSpPr>
        <p:spPr>
          <a:xfrm>
            <a:off x="1571990" y="1549533"/>
            <a:ext cx="187743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9900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kumimoji="1" lang="ko-KR" altLang="en-US" sz="19900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21E6C-520D-C317-8E83-15A4871962EA}"/>
              </a:ext>
            </a:extLst>
          </p:cNvPr>
          <p:cNvSpPr txBox="1"/>
          <p:nvPr/>
        </p:nvSpPr>
        <p:spPr>
          <a:xfrm>
            <a:off x="5121937" y="3517876"/>
            <a:ext cx="287938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SW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구조 설계도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HW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회로도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AI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모델 설계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모델링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7376B-313C-E0D9-503E-C4A0F818CAB1}"/>
              </a:ext>
            </a:extLst>
          </p:cNvPr>
          <p:cNvSpPr txBox="1"/>
          <p:nvPr/>
        </p:nvSpPr>
        <p:spPr>
          <a:xfrm>
            <a:off x="3216614" y="2276494"/>
            <a:ext cx="2707532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내용</a:t>
            </a:r>
            <a:endParaRPr kumimoji="1" lang="en-US" altLang="ko-KR" sz="36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80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5129"/>
            <a:ext cx="12192000" cy="6847742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8DA28A5-2689-9A25-72CC-42E6C41C8F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5" t="11218" r="6603" b="13306"/>
          <a:stretch/>
        </p:blipFill>
        <p:spPr>
          <a:xfrm>
            <a:off x="1819774" y="992814"/>
            <a:ext cx="8393537" cy="4817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9D282-E8DE-F931-E01D-36306BC95C0C}"/>
              </a:ext>
            </a:extLst>
          </p:cNvPr>
          <p:cNvSpPr txBox="1"/>
          <p:nvPr/>
        </p:nvSpPr>
        <p:spPr>
          <a:xfrm>
            <a:off x="380567" y="241365"/>
            <a:ext cx="356081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SW </a:t>
            </a: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구조 설계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09106-21FC-1666-BEB8-F96DF45CC6B1}"/>
              </a:ext>
            </a:extLst>
          </p:cNvPr>
          <p:cNvSpPr txBox="1"/>
          <p:nvPr/>
        </p:nvSpPr>
        <p:spPr>
          <a:xfrm>
            <a:off x="11046477" y="62962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16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692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14A881-733B-B23B-B78D-5DD4DB48A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74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E34FCF-3498-E3E8-5F9E-B90C1BE1FE9F}"/>
              </a:ext>
            </a:extLst>
          </p:cNvPr>
          <p:cNvSpPr/>
          <p:nvPr/>
        </p:nvSpPr>
        <p:spPr>
          <a:xfrm>
            <a:off x="619932" y="681446"/>
            <a:ext cx="2324746" cy="46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9C6A17-9D70-DD3D-850A-BEFE97EE23E2}"/>
              </a:ext>
            </a:extLst>
          </p:cNvPr>
          <p:cNvSpPr txBox="1"/>
          <p:nvPr/>
        </p:nvSpPr>
        <p:spPr>
          <a:xfrm>
            <a:off x="380567" y="241365"/>
            <a:ext cx="356081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AI</a:t>
            </a: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모델 설계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E430CCE-8B8C-4EFD-0BF7-4B57B8E1D826}"/>
              </a:ext>
            </a:extLst>
          </p:cNvPr>
          <p:cNvGrpSpPr/>
          <p:nvPr/>
        </p:nvGrpSpPr>
        <p:grpSpPr>
          <a:xfrm>
            <a:off x="352243" y="1498221"/>
            <a:ext cx="11487513" cy="4119930"/>
            <a:chOff x="278785" y="1220282"/>
            <a:chExt cx="11487513" cy="4119930"/>
          </a:xfrm>
        </p:grpSpPr>
        <p:sp>
          <p:nvSpPr>
            <p:cNvPr id="18" name="화살표: 왼쪽/오른쪽 17">
              <a:extLst>
                <a:ext uri="{FF2B5EF4-FFF2-40B4-BE49-F238E27FC236}">
                  <a16:creationId xmlns:a16="http://schemas.microsoft.com/office/drawing/2014/main" id="{37DAC9CE-AAB2-9F1E-FD78-B0218C5CDA6D}"/>
                </a:ext>
              </a:extLst>
            </p:cNvPr>
            <p:cNvSpPr/>
            <p:nvPr/>
          </p:nvSpPr>
          <p:spPr>
            <a:xfrm>
              <a:off x="5328763" y="1687029"/>
              <a:ext cx="1372946" cy="398772"/>
            </a:xfrm>
            <a:prstGeom prst="leftRightArrow">
              <a:avLst/>
            </a:prstGeom>
            <a:solidFill>
              <a:srgbClr val="66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C106D7-BEBF-C8FF-C76A-4E3E6A0ADE8F}"/>
                </a:ext>
              </a:extLst>
            </p:cNvPr>
            <p:cNvSpPr txBox="1"/>
            <p:nvPr/>
          </p:nvSpPr>
          <p:spPr>
            <a:xfrm>
              <a:off x="5260625" y="2010634"/>
              <a:ext cx="15092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 err="1"/>
                <a:t>엑추에이터</a:t>
              </a:r>
              <a:r>
                <a:rPr lang="ko-KR" altLang="en-US" sz="1400" b="1" spc="-150" dirty="0"/>
                <a:t> </a:t>
              </a:r>
              <a:endParaRPr lang="en-US" altLang="ko-KR" sz="1400" b="1" spc="-150" dirty="0"/>
            </a:p>
            <a:p>
              <a:pPr algn="ctr"/>
              <a:r>
                <a:rPr lang="ko-KR" altLang="en-US" sz="1400" b="1" spc="-150" dirty="0"/>
                <a:t>제어신호</a:t>
              </a:r>
              <a:r>
                <a:rPr lang="en-US" altLang="ko-KR" sz="1400" b="1" spc="-150" dirty="0"/>
                <a:t>,</a:t>
              </a:r>
            </a:p>
            <a:p>
              <a:pPr algn="ctr"/>
              <a:r>
                <a:rPr lang="ko-KR" altLang="en-US" sz="1400" b="1" spc="-150" dirty="0"/>
                <a:t>좌표 각도 전달</a:t>
              </a:r>
            </a:p>
          </p:txBody>
        </p: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E9E47F0B-5985-F432-10F8-84ECF9F14E6A}"/>
                </a:ext>
              </a:extLst>
            </p:cNvPr>
            <p:cNvSpPr/>
            <p:nvPr/>
          </p:nvSpPr>
          <p:spPr>
            <a:xfrm>
              <a:off x="2145256" y="1615817"/>
              <a:ext cx="799422" cy="436303"/>
            </a:xfrm>
            <a:prstGeom prst="rightArrow">
              <a:avLst/>
            </a:prstGeom>
            <a:solidFill>
              <a:srgbClr val="66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F78BB771-EED4-271C-2111-C5C9961B6382}"/>
                </a:ext>
              </a:extLst>
            </p:cNvPr>
            <p:cNvSpPr/>
            <p:nvPr/>
          </p:nvSpPr>
          <p:spPr>
            <a:xfrm>
              <a:off x="9096768" y="1648059"/>
              <a:ext cx="836858" cy="436303"/>
            </a:xfrm>
            <a:prstGeom prst="rightArrow">
              <a:avLst/>
            </a:prstGeom>
            <a:solidFill>
              <a:srgbClr val="6692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DF37AFF-45AD-6AC1-52B8-0D0ABE561F87}"/>
                </a:ext>
              </a:extLst>
            </p:cNvPr>
            <p:cNvSpPr/>
            <p:nvPr/>
          </p:nvSpPr>
          <p:spPr>
            <a:xfrm>
              <a:off x="278785" y="1220282"/>
              <a:ext cx="1656825" cy="1289199"/>
            </a:xfrm>
            <a:prstGeom prst="roundRect">
              <a:avLst/>
            </a:prstGeom>
            <a:solidFill>
              <a:srgbClr val="F7F8F8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5B4BD0D-42E2-FFAD-68C2-E76721FFF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38" y="1515472"/>
              <a:ext cx="1321820" cy="925441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6DEE243-81BB-5102-C8F1-5F507162FF1C}"/>
                </a:ext>
              </a:extLst>
            </p:cNvPr>
            <p:cNvSpPr/>
            <p:nvPr/>
          </p:nvSpPr>
          <p:spPr>
            <a:xfrm>
              <a:off x="10119561" y="1395138"/>
              <a:ext cx="1646737" cy="3415113"/>
            </a:xfrm>
            <a:prstGeom prst="roundRect">
              <a:avLst/>
            </a:prstGeom>
            <a:solidFill>
              <a:srgbClr val="F7F8F8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AF55C76-E533-1F7E-F471-FC93EB0E5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157" y="1564629"/>
              <a:ext cx="1374156" cy="1904597"/>
            </a:xfrm>
            <a:prstGeom prst="rect">
              <a:avLst/>
            </a:prstGeom>
          </p:spPr>
        </p:pic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8CA9DF1-C58E-0B02-E7EF-50862AA588B7}"/>
                </a:ext>
              </a:extLst>
            </p:cNvPr>
            <p:cNvSpPr/>
            <p:nvPr/>
          </p:nvSpPr>
          <p:spPr>
            <a:xfrm>
              <a:off x="7044567" y="1664092"/>
              <a:ext cx="1777108" cy="501950"/>
            </a:xfrm>
            <a:prstGeom prst="roundRect">
              <a:avLst/>
            </a:prstGeom>
            <a:solidFill>
              <a:srgbClr val="F7F8F8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플랙싱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>
                  <a:solidFill>
                    <a:schemeClr val="tx1"/>
                  </a:solidFill>
                </a:rPr>
                <a:t>피더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34EB403-F9F8-C4F2-9B6C-9EFA9C87C740}"/>
                </a:ext>
              </a:extLst>
            </p:cNvPr>
            <p:cNvSpPr/>
            <p:nvPr/>
          </p:nvSpPr>
          <p:spPr>
            <a:xfrm>
              <a:off x="7044567" y="2846750"/>
              <a:ext cx="1777108" cy="501949"/>
            </a:xfrm>
            <a:prstGeom prst="roundRect">
              <a:avLst/>
            </a:prstGeom>
            <a:solidFill>
              <a:srgbClr val="F7F8F8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로봇팔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60E731F-235F-CEEA-4E32-FA49F80ED606}"/>
                </a:ext>
              </a:extLst>
            </p:cNvPr>
            <p:cNvSpPr/>
            <p:nvPr/>
          </p:nvSpPr>
          <p:spPr>
            <a:xfrm>
              <a:off x="7044567" y="3993879"/>
              <a:ext cx="1777108" cy="501950"/>
            </a:xfrm>
            <a:prstGeom prst="roundRect">
              <a:avLst/>
            </a:prstGeom>
            <a:solidFill>
              <a:srgbClr val="F7F8F8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워터펌프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513DD86F-7632-9C0D-A105-D4E7D92F5CBF}"/>
                </a:ext>
              </a:extLst>
            </p:cNvPr>
            <p:cNvSpPr/>
            <p:nvPr/>
          </p:nvSpPr>
          <p:spPr>
            <a:xfrm>
              <a:off x="7044567" y="2258506"/>
              <a:ext cx="1777108" cy="50194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수평 컨베이어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A4665AE-8E87-DB86-C5BC-BA2A93E4B929}"/>
                </a:ext>
              </a:extLst>
            </p:cNvPr>
            <p:cNvSpPr/>
            <p:nvPr/>
          </p:nvSpPr>
          <p:spPr>
            <a:xfrm>
              <a:off x="7049841" y="3441342"/>
              <a:ext cx="1777108" cy="51705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수직 컨베이어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F35AC8DF-2076-222F-F55C-1502A877983D}"/>
                </a:ext>
              </a:extLst>
            </p:cNvPr>
            <p:cNvSpPr/>
            <p:nvPr/>
          </p:nvSpPr>
          <p:spPr>
            <a:xfrm>
              <a:off x="3205035" y="1220282"/>
              <a:ext cx="2000180" cy="4119930"/>
            </a:xfrm>
            <a:prstGeom prst="roundRect">
              <a:avLst/>
            </a:prstGeom>
            <a:noFill/>
            <a:ln w="38100">
              <a:solidFill>
                <a:srgbClr val="6692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840354-A6A3-DB43-6770-34A2176620A2}"/>
                </a:ext>
              </a:extLst>
            </p:cNvPr>
            <p:cNvSpPr txBox="1"/>
            <p:nvPr/>
          </p:nvSpPr>
          <p:spPr>
            <a:xfrm>
              <a:off x="3487561" y="1299390"/>
              <a:ext cx="1435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객체 </a:t>
              </a:r>
              <a:r>
                <a:rPr lang="ko-KR" altLang="en-US" b="1" dirty="0" err="1"/>
                <a:t>탐지부</a:t>
              </a:r>
              <a:endParaRPr lang="ko-KR" altLang="en-US" b="1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BAC9C42-2A04-703D-F4A1-FE713E7A64F8}"/>
                </a:ext>
              </a:extLst>
            </p:cNvPr>
            <p:cNvSpPr/>
            <p:nvPr/>
          </p:nvSpPr>
          <p:spPr>
            <a:xfrm>
              <a:off x="3321123" y="1664092"/>
              <a:ext cx="1777108" cy="789487"/>
            </a:xfrm>
            <a:prstGeom prst="roundRect">
              <a:avLst/>
            </a:prstGeom>
            <a:solidFill>
              <a:srgbClr val="F7F8F8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뇌두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 err="1">
                  <a:solidFill>
                    <a:schemeClr val="tx1"/>
                  </a:solidFill>
                </a:rPr>
                <a:t>묘삼</a:t>
              </a:r>
              <a:r>
                <a:rPr lang="ko-KR" altLang="en-US" dirty="0">
                  <a:solidFill>
                    <a:schemeClr val="tx1"/>
                  </a:solidFill>
                </a:rPr>
                <a:t> 객체 </a:t>
              </a:r>
              <a:r>
                <a:rPr lang="ko-KR" altLang="en-US" dirty="0" err="1">
                  <a:solidFill>
                    <a:schemeClr val="tx1"/>
                  </a:solidFill>
                </a:rPr>
                <a:t>탐지부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BF870FF-658E-58B0-CF0D-98454C9F0407}"/>
                </a:ext>
              </a:extLst>
            </p:cNvPr>
            <p:cNvSpPr/>
            <p:nvPr/>
          </p:nvSpPr>
          <p:spPr>
            <a:xfrm>
              <a:off x="3321123" y="3381955"/>
              <a:ext cx="1777108" cy="789487"/>
            </a:xfrm>
            <a:prstGeom prst="roundRect">
              <a:avLst/>
            </a:prstGeom>
            <a:solidFill>
              <a:srgbClr val="F7F8F8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최근접 객체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도출부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D77B260F-0EB4-D55D-A0C0-E3ECE18421F7}"/>
                </a:ext>
              </a:extLst>
            </p:cNvPr>
            <p:cNvSpPr/>
            <p:nvPr/>
          </p:nvSpPr>
          <p:spPr>
            <a:xfrm>
              <a:off x="3321123" y="2526369"/>
              <a:ext cx="1777108" cy="78948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객체 뭉침</a:t>
              </a:r>
              <a:r>
                <a:rPr lang="en-US" altLang="ko-KR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개수 </a:t>
              </a:r>
              <a:r>
                <a:rPr lang="ko-KR" altLang="en-US" dirty="0" err="1">
                  <a:solidFill>
                    <a:schemeClr val="tx1"/>
                  </a:solidFill>
                </a:rPr>
                <a:t>파악부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31CBBFC-DBFE-DA30-4BAB-420EE8D5C877}"/>
                </a:ext>
              </a:extLst>
            </p:cNvPr>
            <p:cNvSpPr/>
            <p:nvPr/>
          </p:nvSpPr>
          <p:spPr>
            <a:xfrm>
              <a:off x="3321123" y="4234610"/>
              <a:ext cx="1777108" cy="78948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최근접 객체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각도 </a:t>
              </a:r>
              <a:r>
                <a:rPr lang="ko-KR" altLang="en-US" dirty="0" err="1">
                  <a:solidFill>
                    <a:schemeClr val="tx1"/>
                  </a:solidFill>
                </a:rPr>
                <a:t>예측부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6E288B38-FAB2-8BA3-8718-9F357EA833CA}"/>
                </a:ext>
              </a:extLst>
            </p:cNvPr>
            <p:cNvSpPr/>
            <p:nvPr/>
          </p:nvSpPr>
          <p:spPr>
            <a:xfrm>
              <a:off x="6910654" y="1220282"/>
              <a:ext cx="2000180" cy="3589970"/>
            </a:xfrm>
            <a:prstGeom prst="roundRect">
              <a:avLst/>
            </a:prstGeom>
            <a:noFill/>
            <a:ln w="38100">
              <a:solidFill>
                <a:srgbClr val="6692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59F919-CFA6-8A5C-D87A-5B835EF99E87}"/>
                </a:ext>
              </a:extLst>
            </p:cNvPr>
            <p:cNvSpPr txBox="1"/>
            <p:nvPr/>
          </p:nvSpPr>
          <p:spPr>
            <a:xfrm>
              <a:off x="7188341" y="1311301"/>
              <a:ext cx="1435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로봇 제어부</a:t>
              </a: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83C182D1-E4FD-2CE6-AE67-41BB26DF8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157" y="3556669"/>
              <a:ext cx="1493931" cy="1043176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9EA4753-50C1-2B79-3852-3B4CD16807B0}"/>
                </a:ext>
              </a:extLst>
            </p:cNvPr>
            <p:cNvSpPr txBox="1"/>
            <p:nvPr/>
          </p:nvSpPr>
          <p:spPr>
            <a:xfrm>
              <a:off x="1718934" y="1946105"/>
              <a:ext cx="1509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/>
                <a:t>영상</a:t>
              </a:r>
              <a:endParaRPr lang="en-US" altLang="ko-KR" sz="1400" b="1" spc="-150" dirty="0"/>
            </a:p>
            <a:p>
              <a:pPr algn="ctr"/>
              <a:r>
                <a:rPr lang="ko-KR" altLang="en-US" sz="1400" b="1" spc="-150" dirty="0"/>
                <a:t>데이터</a:t>
              </a: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E0610AAD-35F0-661D-83D8-7CC64C081B69}"/>
              </a:ext>
            </a:extLst>
          </p:cNvPr>
          <p:cNvSpPr/>
          <p:nvPr/>
        </p:nvSpPr>
        <p:spPr>
          <a:xfrm>
            <a:off x="11059886" y="6291943"/>
            <a:ext cx="391886" cy="391886"/>
          </a:xfrm>
          <a:prstGeom prst="ellipse">
            <a:avLst/>
          </a:prstGeom>
          <a:solidFill>
            <a:srgbClr val="81AD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B169C7-3A94-41BD-E539-73DD609F21B1}"/>
              </a:ext>
            </a:extLst>
          </p:cNvPr>
          <p:cNvSpPr txBox="1"/>
          <p:nvPr/>
        </p:nvSpPr>
        <p:spPr>
          <a:xfrm>
            <a:off x="11059886" y="63032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17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88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5129"/>
            <a:ext cx="12192000" cy="6847742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1470C9-1F1C-5391-D282-D8C324ECB54A}"/>
              </a:ext>
            </a:extLst>
          </p:cNvPr>
          <p:cNvSpPr txBox="1"/>
          <p:nvPr/>
        </p:nvSpPr>
        <p:spPr>
          <a:xfrm>
            <a:off x="380567" y="241365"/>
            <a:ext cx="356081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AI</a:t>
            </a: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모델 설계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CDB8497-3197-F6D4-FFF8-831235225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455" y="1693998"/>
            <a:ext cx="4406929" cy="32204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F575A8-493A-417F-876B-0CECE0E2B8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34" t="32997" r="42650" b="49259"/>
          <a:stretch/>
        </p:blipFill>
        <p:spPr>
          <a:xfrm>
            <a:off x="380567" y="1538004"/>
            <a:ext cx="863601" cy="2336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7924275-9B0C-B2A5-D523-589867486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243" t="33120" r="28841" b="59661"/>
          <a:stretch/>
        </p:blipFill>
        <p:spPr>
          <a:xfrm>
            <a:off x="2933214" y="585503"/>
            <a:ext cx="1917700" cy="9507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94E424-7220-66BD-DCE9-7FD1FE61345F}"/>
              </a:ext>
            </a:extLst>
          </p:cNvPr>
          <p:cNvSpPr txBox="1"/>
          <p:nvPr/>
        </p:nvSpPr>
        <p:spPr>
          <a:xfrm>
            <a:off x="380568" y="808396"/>
            <a:ext cx="431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>
                    <a:lumMod val="65000"/>
                  </a:schemeClr>
                </a:solidFill>
              </a:rPr>
              <a:t>수평 컨베이어 제어 </a:t>
            </a:r>
            <a:endParaRPr kumimoji="1"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kumimoji="1" lang="ko-KR" altLang="en-US" b="1" dirty="0">
                <a:solidFill>
                  <a:schemeClr val="bg1">
                    <a:lumMod val="65000"/>
                  </a:schemeClr>
                </a:solidFill>
              </a:rPr>
              <a:t>최근접 객체 도출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85610A8-A489-C404-1E5E-0731819ABF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412" t="19442" r="28871" b="13754"/>
          <a:stretch/>
        </p:blipFill>
        <p:spPr>
          <a:xfrm>
            <a:off x="1292350" y="1784289"/>
            <a:ext cx="4141490" cy="32392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1D0B481-3337-418F-23BA-CF0E8D1825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420" y="3918635"/>
            <a:ext cx="2819794" cy="20195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44DBE2-CFB8-9B78-CC37-C07BE82D9866}"/>
              </a:ext>
            </a:extLst>
          </p:cNvPr>
          <p:cNvSpPr txBox="1"/>
          <p:nvPr/>
        </p:nvSpPr>
        <p:spPr>
          <a:xfrm>
            <a:off x="11046477" y="63032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18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83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5129"/>
            <a:ext cx="12192000" cy="6847742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1470C9-1F1C-5391-D282-D8C324ECB54A}"/>
              </a:ext>
            </a:extLst>
          </p:cNvPr>
          <p:cNvSpPr txBox="1"/>
          <p:nvPr/>
        </p:nvSpPr>
        <p:spPr>
          <a:xfrm>
            <a:off x="380567" y="241365"/>
            <a:ext cx="356081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AI</a:t>
            </a: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모델 설계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2D3695-8D05-F5ED-CA4A-DF27CE00B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035" b="53004"/>
          <a:stretch/>
        </p:blipFill>
        <p:spPr>
          <a:xfrm>
            <a:off x="6231317" y="1617684"/>
            <a:ext cx="5024512" cy="32573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676A7F-843D-9916-12E3-D4530EE09C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1037" t="8041" r="6309" b="30820"/>
          <a:stretch/>
        </p:blipFill>
        <p:spPr>
          <a:xfrm>
            <a:off x="1292350" y="1756103"/>
            <a:ext cx="4141490" cy="32204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E6C6DC8-FFD1-B6B9-EF3D-CCD460D4C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206" y="3874804"/>
            <a:ext cx="2819794" cy="20005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5E6841-6950-509E-D101-F15BB5505E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434" t="32997" r="42650" b="49259"/>
          <a:stretch/>
        </p:blipFill>
        <p:spPr>
          <a:xfrm>
            <a:off x="380567" y="1538004"/>
            <a:ext cx="863601" cy="2336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B6CB06F-EA44-4074-C5BF-9A2652B62A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243" t="33120" r="28841" b="59661"/>
          <a:stretch/>
        </p:blipFill>
        <p:spPr>
          <a:xfrm>
            <a:off x="2933214" y="585503"/>
            <a:ext cx="1917700" cy="9507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5A09041-83BB-62FC-5557-AFD9C65636D7}"/>
              </a:ext>
            </a:extLst>
          </p:cNvPr>
          <p:cNvSpPr txBox="1"/>
          <p:nvPr/>
        </p:nvSpPr>
        <p:spPr>
          <a:xfrm>
            <a:off x="380568" y="808396"/>
            <a:ext cx="205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>
                <a:solidFill>
                  <a:schemeClr val="bg1">
                    <a:lumMod val="65000"/>
                  </a:schemeClr>
                </a:solidFill>
              </a:rPr>
              <a:t>플렉싱</a:t>
            </a:r>
            <a:r>
              <a:rPr kumimoji="1"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b="1" dirty="0" err="1">
                <a:solidFill>
                  <a:schemeClr val="bg1">
                    <a:lumMod val="65000"/>
                  </a:schemeClr>
                </a:solidFill>
              </a:rPr>
              <a:t>피더</a:t>
            </a:r>
            <a:r>
              <a:rPr kumimoji="1" lang="ko-KR" altLang="en-US" b="1" dirty="0">
                <a:solidFill>
                  <a:schemeClr val="bg1">
                    <a:lumMod val="65000"/>
                  </a:schemeClr>
                </a:solidFill>
              </a:rPr>
              <a:t> 제어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C5F0F4-AE89-1588-DFC1-3BBBD1FCF296}"/>
              </a:ext>
            </a:extLst>
          </p:cNvPr>
          <p:cNvSpPr txBox="1"/>
          <p:nvPr/>
        </p:nvSpPr>
        <p:spPr>
          <a:xfrm>
            <a:off x="11046477" y="63032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19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62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B1D0B6E-C64A-3505-E0C5-E3ACEC8AD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6"/>
            <a:ext cx="12192000" cy="6848997"/>
          </a:xfrm>
          <a:prstGeom prst="rect">
            <a:avLst/>
          </a:prstGeom>
        </p:spPr>
      </p:pic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8ADA49E-0296-D1C8-2024-DF5CB8984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81645"/>
          <a:stretch/>
        </p:blipFill>
        <p:spPr>
          <a:xfrm>
            <a:off x="0" y="2242437"/>
            <a:ext cx="12192000" cy="1225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F38055-6F5C-3559-2D93-EF73B9082731}"/>
              </a:ext>
            </a:extLst>
          </p:cNvPr>
          <p:cNvSpPr txBox="1"/>
          <p:nvPr/>
        </p:nvSpPr>
        <p:spPr>
          <a:xfrm>
            <a:off x="3065360" y="2423769"/>
            <a:ext cx="606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새싹삼</a:t>
            </a:r>
            <a:r>
              <a:rPr kumimoji="1" lang="ko-KR" altLang="en-US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농가를 위한 </a:t>
            </a:r>
            <a:r>
              <a:rPr kumimoji="1" lang="en-US" altLang="ko-KR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3</a:t>
            </a:r>
            <a:r>
              <a:rPr kumimoji="1" lang="ko-KR" altLang="en-US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세대 </a:t>
            </a:r>
            <a:r>
              <a:rPr kumimoji="1" lang="ko-KR" altLang="en-US" dirty="0" err="1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스마트팜</a:t>
            </a:r>
            <a:r>
              <a:rPr kumimoji="1" lang="ko-KR" altLang="en-US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구축 </a:t>
            </a:r>
            <a:r>
              <a:rPr kumimoji="1" lang="en-US" altLang="ko-KR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AUTO FARMING</a:t>
            </a:r>
            <a:endParaRPr kumimoji="1" lang="ko-KR" altLang="en-US" dirty="0">
              <a:solidFill>
                <a:schemeClr val="bg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23015C-DEFD-1186-F78B-C2AF2EA2752F}"/>
              </a:ext>
            </a:extLst>
          </p:cNvPr>
          <p:cNvSpPr txBox="1"/>
          <p:nvPr/>
        </p:nvSpPr>
        <p:spPr>
          <a:xfrm>
            <a:off x="3273751" y="2878271"/>
            <a:ext cx="5644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비전 시스템과 </a:t>
            </a:r>
            <a:r>
              <a:rPr kumimoji="1" lang="ko-KR" altLang="en-US" sz="1600" dirty="0" err="1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로봇팔을</a:t>
            </a:r>
            <a:r>
              <a:rPr kumimoji="1" lang="ko-KR" altLang="en-US" sz="1600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활용한 </a:t>
            </a:r>
            <a:endParaRPr kumimoji="1" lang="en-US" altLang="ko-KR" sz="1600" dirty="0">
              <a:solidFill>
                <a:schemeClr val="bg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  <a:p>
            <a:pPr algn="ctr"/>
            <a:r>
              <a:rPr kumimoji="1" lang="ko-KR" altLang="en-US" sz="1600" dirty="0" err="1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묘삼</a:t>
            </a:r>
            <a:r>
              <a:rPr kumimoji="1" lang="ko-KR" altLang="en-US" sz="1600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자동 식재 장치 개발 </a:t>
            </a:r>
            <a:r>
              <a:rPr kumimoji="1" lang="en-US" altLang="ko-KR" sz="1600" dirty="0">
                <a:solidFill>
                  <a:schemeClr val="bg1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NH-Arm (No Human + robot Arm)</a:t>
            </a:r>
            <a:endParaRPr kumimoji="1" lang="ko-KR" altLang="en-US" sz="1600" dirty="0">
              <a:solidFill>
                <a:schemeClr val="bg1"/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pic>
        <p:nvPicPr>
          <p:cNvPr id="15" name="그림 1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4591957-AF2E-1C15-B387-274E0A0FC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81645"/>
          <a:stretch/>
        </p:blipFill>
        <p:spPr>
          <a:xfrm>
            <a:off x="0" y="3437824"/>
            <a:ext cx="12192000" cy="1225685"/>
          </a:xfrm>
          <a:prstGeom prst="rect">
            <a:avLst/>
          </a:prstGeom>
        </p:spPr>
      </p:pic>
      <p:pic>
        <p:nvPicPr>
          <p:cNvPr id="16" name="그림 1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176DF17-746F-BA93-8E11-0D35F4CF7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" b="81645"/>
          <a:stretch/>
        </p:blipFill>
        <p:spPr>
          <a:xfrm>
            <a:off x="0" y="4658433"/>
            <a:ext cx="12192000" cy="122568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5A75A9E0-285D-F525-A0B4-6F0774C12C9E}"/>
              </a:ext>
            </a:extLst>
          </p:cNvPr>
          <p:cNvSpPr/>
          <p:nvPr/>
        </p:nvSpPr>
        <p:spPr>
          <a:xfrm>
            <a:off x="3065360" y="4005709"/>
            <a:ext cx="2089757" cy="2119317"/>
          </a:xfrm>
          <a:prstGeom prst="ellipse">
            <a:avLst/>
          </a:prstGeom>
          <a:solidFill>
            <a:srgbClr val="6590C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제품 소개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AFC9FAA-EBB2-2F8D-4C50-8D12B0D84A2C}"/>
              </a:ext>
            </a:extLst>
          </p:cNvPr>
          <p:cNvSpPr/>
          <p:nvPr/>
        </p:nvSpPr>
        <p:spPr>
          <a:xfrm>
            <a:off x="7036879" y="4005709"/>
            <a:ext cx="2089756" cy="2119316"/>
          </a:xfrm>
          <a:prstGeom prst="ellipse">
            <a:avLst/>
          </a:prstGeom>
          <a:solidFill>
            <a:srgbClr val="6590C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개발 내용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2797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5129"/>
            <a:ext cx="12192000" cy="6847742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3BBE9F-3624-E01A-EC62-A622360D5783}"/>
              </a:ext>
            </a:extLst>
          </p:cNvPr>
          <p:cNvSpPr txBox="1"/>
          <p:nvPr/>
        </p:nvSpPr>
        <p:spPr>
          <a:xfrm>
            <a:off x="380567" y="241365"/>
            <a:ext cx="356081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AI</a:t>
            </a: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모델 설계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234B66-06B8-BC0F-E7F3-581BF3932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87" t="51229" r="2175" b="7552"/>
          <a:stretch/>
        </p:blipFill>
        <p:spPr>
          <a:xfrm>
            <a:off x="6160158" y="1095493"/>
            <a:ext cx="5496388" cy="413414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4A377C7-5DD2-3827-6DFB-068CD1A876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412" t="19442" r="28871" b="13754"/>
          <a:stretch/>
        </p:blipFill>
        <p:spPr>
          <a:xfrm>
            <a:off x="1292350" y="1784289"/>
            <a:ext cx="4141490" cy="32392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C58868-8593-EAED-DDBC-D920A0B7B9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434" t="32997" r="42650" b="49259"/>
          <a:stretch/>
        </p:blipFill>
        <p:spPr>
          <a:xfrm>
            <a:off x="380567" y="1538004"/>
            <a:ext cx="863601" cy="23368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E664721-A5D9-656E-0B9F-3F381C6EA7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243" t="33120" r="28841" b="59661"/>
          <a:stretch/>
        </p:blipFill>
        <p:spPr>
          <a:xfrm>
            <a:off x="2933214" y="585503"/>
            <a:ext cx="1917700" cy="9507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FEA7A6-8DB4-5884-C088-AF1F881B02E2}"/>
              </a:ext>
            </a:extLst>
          </p:cNvPr>
          <p:cNvSpPr txBox="1"/>
          <p:nvPr/>
        </p:nvSpPr>
        <p:spPr>
          <a:xfrm>
            <a:off x="380568" y="808396"/>
            <a:ext cx="294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chemeClr val="bg1">
                    <a:lumMod val="65000"/>
                  </a:schemeClr>
                </a:solidFill>
              </a:rPr>
              <a:t>각도 도출 알고리즘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8D2716-2391-6354-CCC4-E763342A68AF}"/>
              </a:ext>
            </a:extLst>
          </p:cNvPr>
          <p:cNvSpPr txBox="1"/>
          <p:nvPr/>
        </p:nvSpPr>
        <p:spPr>
          <a:xfrm>
            <a:off x="11046477" y="63032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0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5129"/>
            <a:ext cx="12192000" cy="6847742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3BBE9F-3624-E01A-EC62-A622360D5783}"/>
              </a:ext>
            </a:extLst>
          </p:cNvPr>
          <p:cNvSpPr txBox="1"/>
          <p:nvPr/>
        </p:nvSpPr>
        <p:spPr>
          <a:xfrm>
            <a:off x="380567" y="241365"/>
            <a:ext cx="356081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AI</a:t>
            </a: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모델 설계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30C12F-131D-4D3F-7A7D-786380A4A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26" t="11702" r="656" b="11794"/>
          <a:stretch/>
        </p:blipFill>
        <p:spPr>
          <a:xfrm>
            <a:off x="6792767" y="1608295"/>
            <a:ext cx="3617027" cy="34631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46A9603-E2F6-0921-A6F2-63812895B6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6723" t="8066" r="14952" b="25964"/>
          <a:stretch/>
        </p:blipFill>
        <p:spPr>
          <a:xfrm>
            <a:off x="1296782" y="1734142"/>
            <a:ext cx="4172128" cy="3211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F3FC25-F00C-8588-3F84-4A6B4B34467A}"/>
              </a:ext>
            </a:extLst>
          </p:cNvPr>
          <p:cNvSpPr txBox="1"/>
          <p:nvPr/>
        </p:nvSpPr>
        <p:spPr>
          <a:xfrm>
            <a:off x="380568" y="808396"/>
            <a:ext cx="219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>
                <a:solidFill>
                  <a:schemeClr val="bg1">
                    <a:lumMod val="65000"/>
                  </a:schemeClr>
                </a:solidFill>
              </a:rPr>
              <a:t>각도 도출 알고리즘</a:t>
            </a:r>
            <a:endParaRPr kumimoji="1"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9E3232-FC16-3A79-08DB-8F3B070F20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434" t="32997" r="42650" b="49259"/>
          <a:stretch/>
        </p:blipFill>
        <p:spPr>
          <a:xfrm>
            <a:off x="380567" y="1538004"/>
            <a:ext cx="863601" cy="233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FA0507-763C-49B9-8A7F-C11B424304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243" t="33120" r="28841" b="59661"/>
          <a:stretch/>
        </p:blipFill>
        <p:spPr>
          <a:xfrm>
            <a:off x="2933214" y="585503"/>
            <a:ext cx="1917700" cy="950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C7D4BC-01D3-222C-F4F5-67152BE15729}"/>
              </a:ext>
            </a:extLst>
          </p:cNvPr>
          <p:cNvSpPr txBox="1"/>
          <p:nvPr/>
        </p:nvSpPr>
        <p:spPr>
          <a:xfrm>
            <a:off x="11046477" y="63032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21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25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5129"/>
            <a:ext cx="12192000" cy="6847742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427346-357E-F344-83FF-2C95EAD529F2}"/>
              </a:ext>
            </a:extLst>
          </p:cNvPr>
          <p:cNvSpPr txBox="1"/>
          <p:nvPr/>
        </p:nvSpPr>
        <p:spPr>
          <a:xfrm>
            <a:off x="380567" y="241365"/>
            <a:ext cx="356081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 err="1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로봇팔</a:t>
            </a: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구동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06AC1A5-AFD4-42AD-7C98-72F3B7D0A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80" y="1772398"/>
            <a:ext cx="2158974" cy="254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ACA367C-FAE0-59D9-ABEA-49202169B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20" y="4294108"/>
            <a:ext cx="2723822" cy="102899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4E298A-7D91-1692-7320-12FEEC71FE4A}"/>
              </a:ext>
            </a:extLst>
          </p:cNvPr>
          <p:cNvSpPr/>
          <p:nvPr/>
        </p:nvSpPr>
        <p:spPr>
          <a:xfrm>
            <a:off x="3801862" y="2091055"/>
            <a:ext cx="3709116" cy="2675889"/>
          </a:xfrm>
          <a:prstGeom prst="roundRect">
            <a:avLst/>
          </a:prstGeom>
          <a:solidFill>
            <a:srgbClr val="F7F8F8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E4BA6-4B0A-E7D2-439A-43A006CB1D40}"/>
              </a:ext>
            </a:extLst>
          </p:cNvPr>
          <p:cNvSpPr txBox="1"/>
          <p:nvPr/>
        </p:nvSpPr>
        <p:spPr>
          <a:xfrm>
            <a:off x="4209541" y="2232277"/>
            <a:ext cx="33422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</a:br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• 6</a:t>
            </a:r>
            <a:r>
              <a:rPr lang="ko-KR" altLang="en-US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축 수직 </a:t>
            </a:r>
            <a:r>
              <a:rPr lang="ko-KR" altLang="en-US" dirty="0" err="1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다관절</a:t>
            </a:r>
            <a:r>
              <a:rPr lang="ko-KR" altLang="en-US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산업용 로봇</a:t>
            </a:r>
            <a:br>
              <a:rPr lang="ko-KR" altLang="en-US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</a:br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• </a:t>
            </a:r>
            <a:r>
              <a:rPr lang="ko-KR" altLang="en-US" dirty="0" err="1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가반하중</a:t>
            </a:r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: 5kg</a:t>
            </a:r>
            <a:br>
              <a:rPr lang="en-US" altLang="ko-KR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</a:br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• </a:t>
            </a:r>
            <a:r>
              <a:rPr lang="ko-KR" altLang="en-US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로봇 팔 길이</a:t>
            </a:r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: 860mm</a:t>
            </a:r>
            <a:br>
              <a:rPr lang="en-US" altLang="ko-KR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</a:br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• </a:t>
            </a:r>
            <a:r>
              <a:rPr lang="ko-KR" altLang="en-US" b="1" dirty="0"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반복정밀도</a:t>
            </a:r>
            <a:r>
              <a:rPr lang="en-US" altLang="ko-KR" b="1" dirty="0"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: ±0.02mm</a:t>
            </a:r>
            <a:br>
              <a:rPr lang="en-US" altLang="ko-KR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</a:br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• </a:t>
            </a:r>
            <a:r>
              <a:rPr lang="ko-KR" altLang="en-US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무게</a:t>
            </a:r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: 17kg</a:t>
            </a:r>
            <a:br>
              <a:rPr lang="en-US" altLang="ko-KR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</a:br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• </a:t>
            </a:r>
            <a:r>
              <a:rPr lang="ko-KR" altLang="en-US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소비 전력</a:t>
            </a:r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: 250W</a:t>
            </a:r>
          </a:p>
          <a:p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•</a:t>
            </a:r>
            <a:r>
              <a:rPr lang="ko-KR" altLang="en-US" dirty="0">
                <a:solidFill>
                  <a:srgbClr val="666666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파이썬 모듈 제공</a:t>
            </a:r>
            <a:endParaRPr lang="en-US" altLang="ko-KR" b="1" dirty="0">
              <a:solidFill>
                <a:srgbClr val="FF0000"/>
              </a:solidFill>
              <a:effectLst/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A2D3D-8E5E-421A-F57C-1260F449C10F}"/>
              </a:ext>
            </a:extLst>
          </p:cNvPr>
          <p:cNvSpPr txBox="1"/>
          <p:nvPr/>
        </p:nvSpPr>
        <p:spPr>
          <a:xfrm>
            <a:off x="4061503" y="2257064"/>
            <a:ext cx="142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ZERO </a:t>
            </a:r>
            <a:r>
              <a:rPr lang="ko-KR" altLang="en-US" b="1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특징</a:t>
            </a:r>
            <a:endParaRPr lang="ko-KR" altLang="en-US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3E51704-C091-B440-7E47-D7B556E5F926}"/>
              </a:ext>
            </a:extLst>
          </p:cNvPr>
          <p:cNvSpPr/>
          <p:nvPr/>
        </p:nvSpPr>
        <p:spPr>
          <a:xfrm>
            <a:off x="7786135" y="2150430"/>
            <a:ext cx="3999926" cy="1595235"/>
          </a:xfrm>
          <a:prstGeom prst="roundRect">
            <a:avLst/>
          </a:prstGeom>
          <a:solidFill>
            <a:srgbClr val="F7F8F8"/>
          </a:solidFill>
          <a:ln w="38100">
            <a:solidFill>
              <a:srgbClr val="6692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F3DC0-C310-4A7B-107E-D1AD80F47D36}"/>
              </a:ext>
            </a:extLst>
          </p:cNvPr>
          <p:cNvSpPr txBox="1"/>
          <p:nvPr/>
        </p:nvSpPr>
        <p:spPr>
          <a:xfrm>
            <a:off x="8193814" y="2585985"/>
            <a:ext cx="3924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• </a:t>
            </a:r>
            <a:r>
              <a:rPr lang="ko-KR" altLang="en-US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팔레트 기능으로</a:t>
            </a:r>
            <a:r>
              <a:rPr lang="en-US" altLang="ko-KR" dirty="0">
                <a:solidFill>
                  <a:srgbClr val="666666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</a:t>
            </a:r>
            <a:r>
              <a:rPr lang="ko-KR" altLang="en-US" dirty="0">
                <a:solidFill>
                  <a:srgbClr val="666666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좌표 사전 학습</a:t>
            </a:r>
            <a:br>
              <a:rPr lang="en-US" altLang="ko-KR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</a:br>
            <a:r>
              <a:rPr lang="en-US" altLang="ko-KR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•</a:t>
            </a:r>
            <a:r>
              <a:rPr lang="ko-KR" altLang="en-US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딥러닝 모델로부터 좌표와 </a:t>
            </a:r>
            <a:endParaRPr lang="en-US" altLang="ko-KR" dirty="0">
              <a:solidFill>
                <a:srgbClr val="666666"/>
              </a:solidFill>
              <a:effectLst/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  <a:p>
            <a:r>
              <a:rPr lang="en-US" altLang="ko-KR" dirty="0">
                <a:solidFill>
                  <a:srgbClr val="666666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  </a:t>
            </a:r>
            <a:r>
              <a:rPr lang="ko-KR" altLang="en-US" dirty="0">
                <a:solidFill>
                  <a:srgbClr val="666666"/>
                </a:solidFill>
                <a:effectLst/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각도를 전달받아 구동 </a:t>
            </a:r>
            <a:endParaRPr lang="en-US" altLang="ko-KR" dirty="0">
              <a:solidFill>
                <a:srgbClr val="666666"/>
              </a:solidFill>
              <a:effectLst/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DD0D8-52FD-7A9C-BAA8-3CABCA6B1F3C}"/>
              </a:ext>
            </a:extLst>
          </p:cNvPr>
          <p:cNvSpPr txBox="1"/>
          <p:nvPr/>
        </p:nvSpPr>
        <p:spPr>
          <a:xfrm>
            <a:off x="7877057" y="2232277"/>
            <a:ext cx="2492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666666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로봇팔</a:t>
            </a:r>
            <a:r>
              <a:rPr lang="ko-KR" altLang="en-US" b="1" dirty="0">
                <a:solidFill>
                  <a:srgbClr val="666666"/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 구동 알고리즘</a:t>
            </a:r>
            <a:endParaRPr lang="en-US" altLang="ko-KR" dirty="0">
              <a:solidFill>
                <a:srgbClr val="666666"/>
              </a:solidFill>
              <a:effectLst/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177B6E-CC20-55F5-B8B8-8859C8EA20D5}"/>
              </a:ext>
            </a:extLst>
          </p:cNvPr>
          <p:cNvSpPr txBox="1"/>
          <p:nvPr/>
        </p:nvSpPr>
        <p:spPr>
          <a:xfrm>
            <a:off x="11046477" y="63032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22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08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2470BF1-6B13-4354-5CA0-C369320C610B}"/>
              </a:ext>
            </a:extLst>
          </p:cNvPr>
          <p:cNvGrpSpPr/>
          <p:nvPr/>
        </p:nvGrpSpPr>
        <p:grpSpPr>
          <a:xfrm>
            <a:off x="0" y="10258"/>
            <a:ext cx="12192000" cy="6847742"/>
            <a:chOff x="0" y="5129"/>
            <a:chExt cx="12192000" cy="6847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14A881-733B-B23B-B78D-5DD4DB48A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29"/>
              <a:ext cx="12192000" cy="6847742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61D1BD4-CC21-F821-DFDF-B75FEB35F2B8}"/>
                </a:ext>
              </a:extLst>
            </p:cNvPr>
            <p:cNvSpPr/>
            <p:nvPr/>
          </p:nvSpPr>
          <p:spPr>
            <a:xfrm>
              <a:off x="11059886" y="6291943"/>
              <a:ext cx="391886" cy="391886"/>
            </a:xfrm>
            <a:prstGeom prst="ellipse">
              <a:avLst/>
            </a:prstGeom>
            <a:solidFill>
              <a:srgbClr val="81ADD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AB9775-6718-D8C0-2ED8-CBC6B1541E49}"/>
              </a:ext>
            </a:extLst>
          </p:cNvPr>
          <p:cNvSpPr/>
          <p:nvPr/>
        </p:nvSpPr>
        <p:spPr>
          <a:xfrm>
            <a:off x="535454" y="342571"/>
            <a:ext cx="2397760" cy="8687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F15FC-C7A2-6DF4-D797-9EBF98D7E2B2}"/>
              </a:ext>
            </a:extLst>
          </p:cNvPr>
          <p:cNvSpPr txBox="1"/>
          <p:nvPr/>
        </p:nvSpPr>
        <p:spPr>
          <a:xfrm>
            <a:off x="380567" y="241365"/>
            <a:ext cx="356081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모델링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146" name="Picture 2" descr="Roboflow">
            <a:extLst>
              <a:ext uri="{FF2B5EF4-FFF2-40B4-BE49-F238E27FC236}">
                <a16:creationId xmlns:a16="http://schemas.microsoft.com/office/drawing/2014/main" id="{70F719DC-6E36-6535-2978-53975376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29" y="992814"/>
            <a:ext cx="2293802" cy="65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3BABAC7-F504-9E83-E80B-7CDE796B7FA4}"/>
              </a:ext>
            </a:extLst>
          </p:cNvPr>
          <p:cNvGrpSpPr/>
          <p:nvPr/>
        </p:nvGrpSpPr>
        <p:grpSpPr>
          <a:xfrm>
            <a:off x="672016" y="1503197"/>
            <a:ext cx="3227990" cy="4136326"/>
            <a:chOff x="535454" y="793236"/>
            <a:chExt cx="4179421" cy="535548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769673E-B946-7578-8065-495321B48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454" y="793236"/>
              <a:ext cx="4179421" cy="2109804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388D97-D393-7C5A-0B0A-36F75F4EB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9" t="3171" r="1442" b="12752"/>
            <a:stretch/>
          </p:blipFill>
          <p:spPr>
            <a:xfrm>
              <a:off x="535454" y="2829417"/>
              <a:ext cx="4179421" cy="331930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BB52AFE-0A15-6BFD-4E95-BCDA398C7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92" y="3186970"/>
            <a:ext cx="1756264" cy="17562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D5E735-759C-CD6F-58B5-A2EDCAB20E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92" y="1319585"/>
            <a:ext cx="1756264" cy="17562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3DE2882-7491-9B62-7E15-A3CAD06E05A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04"/>
          <a:stretch/>
        </p:blipFill>
        <p:spPr>
          <a:xfrm>
            <a:off x="7573509" y="1461269"/>
            <a:ext cx="3761569" cy="35826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286AE7-869E-2C43-E018-DA40023909E5}"/>
              </a:ext>
            </a:extLst>
          </p:cNvPr>
          <p:cNvSpPr txBox="1"/>
          <p:nvPr/>
        </p:nvSpPr>
        <p:spPr>
          <a:xfrm>
            <a:off x="4843978" y="5223406"/>
            <a:ext cx="2214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 err="1"/>
              <a:t>mAP</a:t>
            </a:r>
            <a:r>
              <a:rPr lang="en-US" altLang="ko-KR" sz="2400" b="1" spc="-150" dirty="0"/>
              <a:t> 50-95  </a:t>
            </a:r>
            <a:r>
              <a:rPr lang="en-US" altLang="ko-KR" sz="2400" spc="-150" dirty="0"/>
              <a:t>:  0.58</a:t>
            </a:r>
            <a:endParaRPr lang="ko-KR" altLang="en-US" sz="2400" spc="-1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3684E3-4FB2-DFED-93B8-377087BA35AB}"/>
              </a:ext>
            </a:extLst>
          </p:cNvPr>
          <p:cNvSpPr txBox="1"/>
          <p:nvPr/>
        </p:nvSpPr>
        <p:spPr>
          <a:xfrm>
            <a:off x="5260912" y="4943234"/>
            <a:ext cx="179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/>
              <a:t>mAP50</a:t>
            </a:r>
            <a:r>
              <a:rPr lang="en-US" altLang="ko-KR" sz="2400" spc="-150" dirty="0"/>
              <a:t>  :  0.99 </a:t>
            </a:r>
          </a:p>
        </p:txBody>
      </p:sp>
      <p:sp>
        <p:nvSpPr>
          <p:cNvPr id="27" name="오른쪽 화살표[R] 8">
            <a:extLst>
              <a:ext uri="{FF2B5EF4-FFF2-40B4-BE49-F238E27FC236}">
                <a16:creationId xmlns:a16="http://schemas.microsoft.com/office/drawing/2014/main" id="{22E54B3F-C086-A22A-B4F4-048911D71CA8}"/>
              </a:ext>
            </a:extLst>
          </p:cNvPr>
          <p:cNvSpPr/>
          <p:nvPr/>
        </p:nvSpPr>
        <p:spPr>
          <a:xfrm>
            <a:off x="4290972" y="3370582"/>
            <a:ext cx="808074" cy="437706"/>
          </a:xfrm>
          <a:prstGeom prst="rightArrow">
            <a:avLst>
              <a:gd name="adj1" fmla="val 50000"/>
              <a:gd name="adj2" fmla="val 6457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A4431E-2010-AE57-736A-4FB7CCFF08F1}"/>
              </a:ext>
            </a:extLst>
          </p:cNvPr>
          <p:cNvSpPr txBox="1"/>
          <p:nvPr/>
        </p:nvSpPr>
        <p:spPr>
          <a:xfrm>
            <a:off x="11046477" y="63032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23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3B6E60-90C2-B0D2-5CA2-75B6083E8940}"/>
              </a:ext>
            </a:extLst>
          </p:cNvPr>
          <p:cNvSpPr txBox="1"/>
          <p:nvPr/>
        </p:nvSpPr>
        <p:spPr>
          <a:xfrm>
            <a:off x="-3990883" y="10258"/>
            <a:ext cx="388176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dirty="0">
                <a:solidFill>
                  <a:srgbClr val="555555"/>
                </a:solidFill>
                <a:effectLst/>
                <a:latin typeface="Spoqa Han Sans"/>
              </a:rPr>
              <a:t>precision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Spoqa Han Sans"/>
              </a:rPr>
              <a:t> :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Spoqa Han Sans"/>
              </a:rPr>
              <a:t>예측값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Spoqa Han Sans"/>
              </a:rPr>
              <a:t> 중 실제로 참인 비율 </a:t>
            </a:r>
            <a:endParaRPr lang="en-US" altLang="ko-KR" sz="16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endParaRPr lang="ko-KR" altLang="en-US" sz="16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en-US" altLang="ko-KR" sz="1600" b="1" i="0" dirty="0">
                <a:solidFill>
                  <a:srgbClr val="555555"/>
                </a:solidFill>
                <a:effectLst/>
                <a:latin typeface="Spoqa Han Sans"/>
              </a:rPr>
              <a:t>recall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Spoqa Han Sans"/>
              </a:rPr>
              <a:t> :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Spoqa Han Sans"/>
              </a:rPr>
              <a:t>실제 값 중 예측 값과 일치한 비율</a:t>
            </a:r>
            <a:endParaRPr lang="en-US" altLang="ko-KR" sz="16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endParaRPr lang="en-US" altLang="ko-KR" sz="1600" dirty="0">
              <a:solidFill>
                <a:srgbClr val="555555"/>
              </a:solidFill>
              <a:latin typeface="Spoqa Han Sans"/>
            </a:endParaRPr>
          </a:p>
          <a:p>
            <a:pPr algn="l"/>
            <a:r>
              <a:rPr lang="en-US" altLang="ko-KR" sz="1600" dirty="0" err="1">
                <a:solidFill>
                  <a:srgbClr val="555555"/>
                </a:solidFill>
                <a:latin typeface="Spoqa Han Sans"/>
              </a:rPr>
              <a:t>mAP</a:t>
            </a:r>
            <a:r>
              <a:rPr lang="ko-KR" altLang="en-US" sz="1600" dirty="0">
                <a:solidFill>
                  <a:srgbClr val="555555"/>
                </a:solidFill>
                <a:latin typeface="Spoqa Han Sans"/>
              </a:rPr>
              <a:t>는 </a:t>
            </a:r>
            <a:r>
              <a:rPr lang="en-US" altLang="ko-KR" sz="1600" dirty="0">
                <a:solidFill>
                  <a:srgbClr val="555555"/>
                </a:solidFill>
                <a:latin typeface="Spoqa Han Sans"/>
              </a:rPr>
              <a:t>Precision/Recall</a:t>
            </a:r>
            <a:r>
              <a:rPr lang="ko-KR" altLang="en-US" sz="1600" dirty="0">
                <a:solidFill>
                  <a:srgbClr val="555555"/>
                </a:solidFill>
                <a:latin typeface="Spoqa Han Sans"/>
              </a:rPr>
              <a:t>의 값 </a:t>
            </a:r>
            <a:r>
              <a:rPr lang="en-US" altLang="ko-KR" sz="1600" dirty="0">
                <a:solidFill>
                  <a:srgbClr val="555555"/>
                </a:solidFill>
                <a:latin typeface="Spoqa Han Sans"/>
              </a:rPr>
              <a:t>avg</a:t>
            </a:r>
            <a:endParaRPr lang="ko-KR" altLang="en-US" sz="1600" b="0" i="0" dirty="0">
              <a:solidFill>
                <a:srgbClr val="555555"/>
              </a:solidFill>
              <a:effectLst/>
              <a:latin typeface="Spoqa Han Sans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258B976A-96F5-8262-EA9C-9EE6597036AA}"/>
              </a:ext>
            </a:extLst>
          </p:cNvPr>
          <p:cNvCxnSpPr>
            <a:cxnSpLocks/>
          </p:cNvCxnSpPr>
          <p:nvPr/>
        </p:nvCxnSpPr>
        <p:spPr>
          <a:xfrm flipV="1">
            <a:off x="8634313" y="1697207"/>
            <a:ext cx="0" cy="296255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486312-F204-9D01-38FB-1870D552C4F9}"/>
              </a:ext>
            </a:extLst>
          </p:cNvPr>
          <p:cNvSpPr txBox="1"/>
          <p:nvPr/>
        </p:nvSpPr>
        <p:spPr>
          <a:xfrm>
            <a:off x="7900438" y="1186521"/>
            <a:ext cx="1258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spc="-150" dirty="0"/>
              <a:t>Conf :  0.2</a:t>
            </a:r>
            <a:endParaRPr lang="ko-KR" altLang="en-US" sz="2400" spc="-150" dirty="0"/>
          </a:p>
        </p:txBody>
      </p:sp>
    </p:spTree>
    <p:extLst>
      <p:ext uri="{BB962C8B-B14F-4D97-AF65-F5344CB8AC3E}">
        <p14:creationId xmlns:p14="http://schemas.microsoft.com/office/powerpoint/2010/main" val="64791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5129"/>
            <a:ext cx="12192000" cy="6847742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3BBE9F-3624-E01A-EC62-A622360D5783}"/>
              </a:ext>
            </a:extLst>
          </p:cNvPr>
          <p:cNvSpPr txBox="1"/>
          <p:nvPr/>
        </p:nvSpPr>
        <p:spPr>
          <a:xfrm>
            <a:off x="380567" y="241365"/>
            <a:ext cx="356081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시연 영상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NH-Arm" descr="NH-Arm">
            <a:hlinkClick r:id="" action="ppaction://media"/>
            <a:extLst>
              <a:ext uri="{FF2B5EF4-FFF2-40B4-BE49-F238E27FC236}">
                <a16:creationId xmlns:a16="http://schemas.microsoft.com/office/drawing/2014/main" id="{6A318DDD-8EE0-3BF5-D4A2-EC57918C5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5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0"/>
            <a:ext cx="12192000" cy="6847742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AA12A299-C14B-D0A9-06C6-ED64300B0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54" t="13100" r="59298" b="68393"/>
          <a:stretch/>
        </p:blipFill>
        <p:spPr>
          <a:xfrm>
            <a:off x="2019934" y="1734806"/>
            <a:ext cx="3162300" cy="844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86AB7-D103-8751-7F37-19D5E1828BE1}"/>
              </a:ext>
            </a:extLst>
          </p:cNvPr>
          <p:cNvSpPr txBox="1"/>
          <p:nvPr/>
        </p:nvSpPr>
        <p:spPr>
          <a:xfrm>
            <a:off x="380567" y="241365"/>
            <a:ext cx="356081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환경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110988A-3E6E-C239-6D19-7BCD33DDDC1E}"/>
              </a:ext>
            </a:extLst>
          </p:cNvPr>
          <p:cNvSpPr/>
          <p:nvPr/>
        </p:nvSpPr>
        <p:spPr>
          <a:xfrm>
            <a:off x="1110297" y="1447902"/>
            <a:ext cx="4981575" cy="1362075"/>
          </a:xfrm>
          <a:prstGeom prst="roundRect">
            <a:avLst>
              <a:gd name="adj" fmla="val 50000"/>
            </a:avLst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7D5DFA2-40ED-7F91-13C9-7A9562015B9B}"/>
              </a:ext>
            </a:extLst>
          </p:cNvPr>
          <p:cNvSpPr/>
          <p:nvPr/>
        </p:nvSpPr>
        <p:spPr>
          <a:xfrm>
            <a:off x="6244726" y="1447901"/>
            <a:ext cx="4981575" cy="1362075"/>
          </a:xfrm>
          <a:prstGeom prst="roundRect">
            <a:avLst>
              <a:gd name="adj" fmla="val 50000"/>
            </a:avLst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7FCA2C7-C8D5-B43A-7CDE-FB8A925990F9}"/>
              </a:ext>
            </a:extLst>
          </p:cNvPr>
          <p:cNvSpPr/>
          <p:nvPr/>
        </p:nvSpPr>
        <p:spPr>
          <a:xfrm>
            <a:off x="3547573" y="3924402"/>
            <a:ext cx="5063197" cy="1362075"/>
          </a:xfrm>
          <a:prstGeom prst="roundRect">
            <a:avLst>
              <a:gd name="adj" fmla="val 50000"/>
            </a:avLst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E6CA347-C1E4-D21B-9D95-BB6EF6ED37DC}"/>
              </a:ext>
            </a:extLst>
          </p:cNvPr>
          <p:cNvSpPr/>
          <p:nvPr/>
        </p:nvSpPr>
        <p:spPr>
          <a:xfrm>
            <a:off x="1118082" y="3924401"/>
            <a:ext cx="2250648" cy="1362075"/>
          </a:xfrm>
          <a:prstGeom prst="roundRect">
            <a:avLst>
              <a:gd name="adj" fmla="val 50000"/>
            </a:avLst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6195819-540B-A482-D940-D172ADE02B57}"/>
              </a:ext>
            </a:extLst>
          </p:cNvPr>
          <p:cNvSpPr/>
          <p:nvPr/>
        </p:nvSpPr>
        <p:spPr>
          <a:xfrm>
            <a:off x="8755696" y="3924401"/>
            <a:ext cx="2483304" cy="1362075"/>
          </a:xfrm>
          <a:prstGeom prst="roundRect">
            <a:avLst>
              <a:gd name="adj" fmla="val 50000"/>
            </a:avLst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05306-E88B-C696-5761-3FD4B9DD8779}"/>
              </a:ext>
            </a:extLst>
          </p:cNvPr>
          <p:cNvSpPr txBox="1"/>
          <p:nvPr/>
        </p:nvSpPr>
        <p:spPr>
          <a:xfrm>
            <a:off x="1910932" y="5130143"/>
            <a:ext cx="4555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+mn-ea"/>
              </a:rPr>
              <a:t>IoT</a:t>
            </a:r>
            <a:endParaRPr lang="ko-KR" altLang="en-US" sz="1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8A864F-3806-0917-29F2-6AD49D7D7926}"/>
              </a:ext>
            </a:extLst>
          </p:cNvPr>
          <p:cNvSpPr txBox="1"/>
          <p:nvPr/>
        </p:nvSpPr>
        <p:spPr>
          <a:xfrm>
            <a:off x="5355897" y="5130143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딥러닝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D55D32-CD6B-0D04-9529-89A9EFA71422}"/>
              </a:ext>
            </a:extLst>
          </p:cNvPr>
          <p:cNvSpPr txBox="1"/>
          <p:nvPr/>
        </p:nvSpPr>
        <p:spPr>
          <a:xfrm>
            <a:off x="9757919" y="5093017"/>
            <a:ext cx="53803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+mn-ea"/>
              </a:rPr>
              <a:t>web</a:t>
            </a:r>
            <a:endParaRPr lang="ko-KR" altLang="en-US" sz="1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55D732-0609-2F3C-E465-F7BED2F4F431}"/>
              </a:ext>
            </a:extLst>
          </p:cNvPr>
          <p:cNvSpPr txBox="1"/>
          <p:nvPr/>
        </p:nvSpPr>
        <p:spPr>
          <a:xfrm>
            <a:off x="7308999" y="1292050"/>
            <a:ext cx="5437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서버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0353C-ECE4-F0AE-500C-B590BC3C9F3B}"/>
              </a:ext>
            </a:extLst>
          </p:cNvPr>
          <p:cNvSpPr txBox="1"/>
          <p:nvPr/>
        </p:nvSpPr>
        <p:spPr>
          <a:xfrm>
            <a:off x="1890877" y="1292049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1"/>
                </a:solidFill>
                <a:latin typeface="+mn-ea"/>
              </a:rPr>
              <a:t>개발환경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0BEAB33-338D-9E4D-28CF-ED34646A2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92" t="13062" r="8005" b="68431"/>
          <a:stretch/>
        </p:blipFill>
        <p:spPr>
          <a:xfrm>
            <a:off x="6669442" y="1734472"/>
            <a:ext cx="4183306" cy="8444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C351BD-26D0-CB49-2398-B88B0718F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76" t="67083" r="30997" b="14333"/>
          <a:stretch/>
        </p:blipFill>
        <p:spPr>
          <a:xfrm>
            <a:off x="3755071" y="4215839"/>
            <a:ext cx="4648200" cy="8480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160D5A9-5662-8079-C79A-AB08A3D89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541" t="65413" r="8585" b="13360"/>
          <a:stretch/>
        </p:blipFill>
        <p:spPr>
          <a:xfrm>
            <a:off x="9158835" y="4092679"/>
            <a:ext cx="1677026" cy="96860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C058D85-CE57-7698-B871-058C476E5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10" t="41045" r="25505" b="43685"/>
          <a:stretch/>
        </p:blipFill>
        <p:spPr>
          <a:xfrm>
            <a:off x="3512841" y="3004742"/>
            <a:ext cx="5489121" cy="69679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58836C6-3290-D4C9-B0FC-CD7534634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2404" y="4323126"/>
            <a:ext cx="1493786" cy="56431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C3B07B2-9978-3ED4-401E-49E7EEB91F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8" t="71976" r="86018" b="15656"/>
          <a:stretch/>
        </p:blipFill>
        <p:spPr>
          <a:xfrm>
            <a:off x="1243048" y="4357688"/>
            <a:ext cx="667884" cy="5643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391728-83FE-D500-7983-AB057D8D2EEA}"/>
              </a:ext>
            </a:extLst>
          </p:cNvPr>
          <p:cNvSpPr txBox="1"/>
          <p:nvPr/>
        </p:nvSpPr>
        <p:spPr>
          <a:xfrm>
            <a:off x="11046477" y="62980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25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754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B6ECFF-1AB3-ECE5-E0C0-3BDBAC979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1"/>
            <a:ext cx="12192000" cy="68506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6261AB6-A3B9-3CC6-3F36-B2C409F51222}"/>
              </a:ext>
            </a:extLst>
          </p:cNvPr>
          <p:cNvSpPr/>
          <p:nvPr/>
        </p:nvSpPr>
        <p:spPr>
          <a:xfrm>
            <a:off x="477520" y="3220563"/>
            <a:ext cx="11236960" cy="24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705A1-A1B3-BE7A-09B2-DA200A1B7E56}"/>
              </a:ext>
            </a:extLst>
          </p:cNvPr>
          <p:cNvSpPr txBox="1"/>
          <p:nvPr/>
        </p:nvSpPr>
        <p:spPr>
          <a:xfrm>
            <a:off x="1060771" y="3236109"/>
            <a:ext cx="160051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 spc="-150" dirty="0"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최윤규</a:t>
            </a:r>
            <a:endParaRPr lang="en-US" altLang="ko-KR" sz="1400" b="1" i="0" spc="-150" dirty="0"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algn="ctr"/>
            <a:r>
              <a:rPr lang="en-US" altLang="ko-KR" sz="1400" b="1" i="0" spc="-150" dirty="0"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Deep Learning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208AB-454B-C13A-5A84-0E7A4AA167DA}"/>
              </a:ext>
            </a:extLst>
          </p:cNvPr>
          <p:cNvSpPr txBox="1"/>
          <p:nvPr/>
        </p:nvSpPr>
        <p:spPr>
          <a:xfrm>
            <a:off x="1062119" y="4447043"/>
            <a:ext cx="1600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YOLO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v5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활용 객체인식을 위한 딥러닝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57D00-47AE-B5DB-4312-C148054B5AFC}"/>
              </a:ext>
            </a:extLst>
          </p:cNvPr>
          <p:cNvSpPr txBox="1"/>
          <p:nvPr/>
        </p:nvSpPr>
        <p:spPr>
          <a:xfrm>
            <a:off x="1063465" y="4171587"/>
            <a:ext cx="1600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MySQL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활용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DB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구축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252DAB-F3E0-B64C-4339-2A4D4FD32193}"/>
              </a:ext>
            </a:extLst>
          </p:cNvPr>
          <p:cNvSpPr txBox="1"/>
          <p:nvPr/>
        </p:nvSpPr>
        <p:spPr>
          <a:xfrm>
            <a:off x="1062118" y="4908708"/>
            <a:ext cx="1600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묘삼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 좌표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각도 도출 알고리즘 설계 및 구현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34C912-D4B6-F676-36CB-FFBD190C1D04}"/>
              </a:ext>
            </a:extLst>
          </p:cNvPr>
          <p:cNvSpPr txBox="1"/>
          <p:nvPr/>
        </p:nvSpPr>
        <p:spPr>
          <a:xfrm>
            <a:off x="1062118" y="3894588"/>
            <a:ext cx="1600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ERD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설계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96CC08-951A-5B3D-C0F0-D9E1BE33F6BB}"/>
              </a:ext>
            </a:extLst>
          </p:cNvPr>
          <p:cNvSpPr txBox="1"/>
          <p:nvPr/>
        </p:nvSpPr>
        <p:spPr>
          <a:xfrm>
            <a:off x="2905916" y="4145889"/>
            <a:ext cx="1595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NotoSansKR"/>
              </a:rPr>
              <a:t>반응형 웹페이지 제작</a:t>
            </a:r>
            <a:r>
              <a:rPr lang="en-US" altLang="ko-KR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NotoSansKR"/>
              </a:rPr>
              <a:t>,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F38EF-C278-BF15-C2A8-B892037DE4DF}"/>
              </a:ext>
            </a:extLst>
          </p:cNvPr>
          <p:cNvSpPr txBox="1"/>
          <p:nvPr/>
        </p:nvSpPr>
        <p:spPr>
          <a:xfrm>
            <a:off x="2900443" y="4626020"/>
            <a:ext cx="1595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SansKR"/>
              </a:rPr>
              <a:t>기상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SansKR"/>
              </a:rPr>
              <a:t>Open API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NotoSansKR"/>
              </a:rPr>
              <a:t>크롤링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NotoSansK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E24E43-7985-3BFA-D770-2FC5884FB003}"/>
              </a:ext>
            </a:extLst>
          </p:cNvPr>
          <p:cNvSpPr txBox="1"/>
          <p:nvPr/>
        </p:nvSpPr>
        <p:spPr>
          <a:xfrm>
            <a:off x="2900443" y="3249295"/>
            <a:ext cx="160051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pc="-150" dirty="0" err="1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</a:rPr>
              <a:t>강화진</a:t>
            </a:r>
            <a:endParaRPr lang="en-US" altLang="ko-KR" sz="1400" b="1" i="0" spc="-150" dirty="0"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algn="ctr"/>
            <a:r>
              <a:rPr lang="en-US" altLang="ko-KR" sz="1400" b="1" i="0" spc="-150" dirty="0"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Front-end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F19AA5-2677-83A9-C9D1-4334F19DCEB9}"/>
              </a:ext>
            </a:extLst>
          </p:cNvPr>
          <p:cNvSpPr txBox="1"/>
          <p:nvPr/>
        </p:nvSpPr>
        <p:spPr>
          <a:xfrm>
            <a:off x="2900444" y="3867051"/>
            <a:ext cx="16005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SansKR"/>
              </a:rPr>
              <a:t>프로젝트 기획</a:t>
            </a:r>
            <a:endParaRPr lang="en-US" altLang="ko-KR" sz="1200" b="0" i="0" dirty="0">
              <a:solidFill>
                <a:schemeClr val="bg2">
                  <a:lumMod val="50000"/>
                </a:schemeClr>
              </a:solidFill>
              <a:effectLst/>
              <a:latin typeface="NotoSansK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A7924-F625-F8F4-CBC7-E288DA99C43C}"/>
              </a:ext>
            </a:extLst>
          </p:cNvPr>
          <p:cNvSpPr txBox="1"/>
          <p:nvPr/>
        </p:nvSpPr>
        <p:spPr>
          <a:xfrm>
            <a:off x="6274498" y="4392894"/>
            <a:ext cx="1595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NotoSansKR"/>
              </a:rPr>
              <a:t>야생동물 탐지</a:t>
            </a:r>
            <a:endParaRPr lang="en-US" altLang="ko-KR" sz="1200" b="0" i="0" dirty="0">
              <a:solidFill>
                <a:schemeClr val="bg2">
                  <a:lumMod val="50000"/>
                </a:schemeClr>
              </a:solidFill>
              <a:effectLst/>
              <a:latin typeface="NotoSansKR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SansKR"/>
              </a:rPr>
              <a:t>모델 학습</a:t>
            </a:r>
            <a:endParaRPr lang="en-US" altLang="ko-KR" sz="1200" b="0" i="0" dirty="0">
              <a:solidFill>
                <a:schemeClr val="bg2">
                  <a:lumMod val="50000"/>
                </a:schemeClr>
              </a:solidFill>
              <a:effectLst/>
              <a:latin typeface="NotoSansKR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B213CA-1D0A-9F00-C547-1634E224D49E}"/>
              </a:ext>
            </a:extLst>
          </p:cNvPr>
          <p:cNvSpPr txBox="1"/>
          <p:nvPr/>
        </p:nvSpPr>
        <p:spPr>
          <a:xfrm>
            <a:off x="6269025" y="3222410"/>
            <a:ext cx="1600515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pc="-15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</a:rPr>
              <a:t>김대철</a:t>
            </a:r>
            <a:endParaRPr lang="en-US" altLang="ko-KR" sz="1400" b="1" spc="-150" dirty="0">
              <a:solidFill>
                <a:schemeClr val="bg2">
                  <a:lumMod val="50000"/>
                </a:schemeClr>
              </a:solidFill>
              <a:latin typeface="Amasis MT Pro Black" panose="02040A040500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i="0" spc="-150" dirty="0"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Deep Learning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C61697-11B7-26C1-CDA8-55FDA14F9400}"/>
              </a:ext>
            </a:extLst>
          </p:cNvPr>
          <p:cNvSpPr txBox="1"/>
          <p:nvPr/>
        </p:nvSpPr>
        <p:spPr>
          <a:xfrm>
            <a:off x="6271762" y="3913475"/>
            <a:ext cx="1600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SansKR"/>
              </a:rPr>
              <a:t>야생동물 이미지 데이터 수집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SansKR"/>
              </a:rPr>
              <a:t>,</a:t>
            </a:r>
            <a:endParaRPr lang="en-US" altLang="ko-KR" sz="1200" b="0" i="0" dirty="0">
              <a:solidFill>
                <a:schemeClr val="bg2">
                  <a:lumMod val="50000"/>
                </a:schemeClr>
              </a:solidFill>
              <a:effectLst/>
              <a:latin typeface="NotoSansKR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96C606-2492-6AA9-7086-6F17DBBC4A7E}"/>
              </a:ext>
            </a:extLst>
          </p:cNvPr>
          <p:cNvSpPr txBox="1"/>
          <p:nvPr/>
        </p:nvSpPr>
        <p:spPr>
          <a:xfrm>
            <a:off x="4615258" y="3218881"/>
            <a:ext cx="1600515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spc="-150" dirty="0" err="1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</a:rPr>
              <a:t>최정재</a:t>
            </a:r>
            <a:endParaRPr lang="en-US" altLang="ko-KR" sz="1400" b="1" spc="-150" dirty="0">
              <a:solidFill>
                <a:schemeClr val="bg2">
                  <a:lumMod val="50000"/>
                </a:schemeClr>
              </a:solidFill>
              <a:latin typeface="Amasis MT Pro Black" panose="02040A040500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i="0" spc="-150" dirty="0"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Deep Learning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9505C2-7A48-C27D-1641-026D4E05C133}"/>
              </a:ext>
            </a:extLst>
          </p:cNvPr>
          <p:cNvSpPr txBox="1"/>
          <p:nvPr/>
        </p:nvSpPr>
        <p:spPr>
          <a:xfrm>
            <a:off x="4612523" y="4392894"/>
            <a:ext cx="1629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NotoSansKR"/>
              </a:rPr>
              <a:t>야생동물 탐지</a:t>
            </a:r>
            <a:endParaRPr lang="en-US" altLang="ko-KR" sz="1200" b="0" i="0" dirty="0">
              <a:solidFill>
                <a:schemeClr val="bg2">
                  <a:lumMod val="50000"/>
                </a:schemeClr>
              </a:solidFill>
              <a:effectLst/>
              <a:latin typeface="NotoSansKR"/>
            </a:endParaRPr>
          </a:p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SansKR"/>
              </a:rPr>
              <a:t>모델 학습</a:t>
            </a:r>
            <a:endParaRPr lang="en-US" altLang="ko-KR" sz="1200" b="0" i="0" dirty="0">
              <a:solidFill>
                <a:schemeClr val="bg2">
                  <a:lumMod val="50000"/>
                </a:schemeClr>
              </a:solidFill>
              <a:effectLst/>
              <a:latin typeface="NotoSansK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700C75-1EF6-F1A3-F8CB-40682C99E02B}"/>
              </a:ext>
            </a:extLst>
          </p:cNvPr>
          <p:cNvSpPr txBox="1"/>
          <p:nvPr/>
        </p:nvSpPr>
        <p:spPr>
          <a:xfrm>
            <a:off x="4612522" y="3924640"/>
            <a:ext cx="1629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NotoSansKR"/>
              </a:rPr>
              <a:t>야생동물 이미지 데이터 수집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NotoSansKR"/>
              </a:rPr>
              <a:t>,</a:t>
            </a:r>
            <a:endParaRPr lang="en-US" altLang="ko-KR" sz="1200" b="0" i="0" dirty="0">
              <a:solidFill>
                <a:schemeClr val="bg2">
                  <a:lumMod val="50000"/>
                </a:schemeClr>
              </a:solidFill>
              <a:effectLst/>
              <a:latin typeface="NotoSansKR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6274A-7E57-7688-31BB-BB9B6389FA8D}"/>
              </a:ext>
            </a:extLst>
          </p:cNvPr>
          <p:cNvSpPr txBox="1"/>
          <p:nvPr/>
        </p:nvSpPr>
        <p:spPr>
          <a:xfrm>
            <a:off x="7904382" y="4222966"/>
            <a:ext cx="1600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수직 컨베이어 설계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ADBD0C-2A38-4F49-DA58-F0CC18A7E2B4}"/>
              </a:ext>
            </a:extLst>
          </p:cNvPr>
          <p:cNvSpPr txBox="1"/>
          <p:nvPr/>
        </p:nvSpPr>
        <p:spPr>
          <a:xfrm>
            <a:off x="7903035" y="3945967"/>
            <a:ext cx="1600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프로젝트 기획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981416-77D6-C69A-0A92-AF723DC37B9F}"/>
              </a:ext>
            </a:extLst>
          </p:cNvPr>
          <p:cNvSpPr txBox="1"/>
          <p:nvPr/>
        </p:nvSpPr>
        <p:spPr>
          <a:xfrm>
            <a:off x="9587603" y="3245297"/>
            <a:ext cx="1600515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 spc="-150" dirty="0" err="1"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이범기</a:t>
            </a:r>
            <a:endParaRPr lang="en-US" altLang="ko-KR" sz="1400" b="1" i="0" spc="-150" dirty="0"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spc="-150" dirty="0">
                <a:solidFill>
                  <a:schemeClr val="bg2">
                    <a:lumMod val="50000"/>
                  </a:schemeClr>
                </a:solidFill>
                <a:latin typeface="Amasis MT Pro Black" panose="02040A04050005020304" pitchFamily="18" charset="0"/>
              </a:rPr>
              <a:t>Robot</a:t>
            </a:r>
            <a:endParaRPr lang="en-US" altLang="ko-KR" sz="1400" b="1" i="0" spc="-150" dirty="0"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90A3BB-04F4-55E8-6712-B94BD9C2A1BB}"/>
              </a:ext>
            </a:extLst>
          </p:cNvPr>
          <p:cNvSpPr txBox="1"/>
          <p:nvPr/>
        </p:nvSpPr>
        <p:spPr>
          <a:xfrm>
            <a:off x="9588951" y="4507914"/>
            <a:ext cx="1600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6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축 로봇 구동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891AF9-FEF9-3323-E0C8-F044DFB81DB3}"/>
              </a:ext>
            </a:extLst>
          </p:cNvPr>
          <p:cNvSpPr txBox="1"/>
          <p:nvPr/>
        </p:nvSpPr>
        <p:spPr>
          <a:xfrm>
            <a:off x="9590297" y="3945645"/>
            <a:ext cx="1600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묘삼데이터 수집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A7C4FB-ED04-D3FD-2A20-D5509D045BEB}"/>
              </a:ext>
            </a:extLst>
          </p:cNvPr>
          <p:cNvSpPr txBox="1"/>
          <p:nvPr/>
        </p:nvSpPr>
        <p:spPr>
          <a:xfrm>
            <a:off x="7899040" y="4499965"/>
            <a:ext cx="1600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워터펌프 설계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413A0B-2689-C9F1-C3FF-7190059B7C84}"/>
              </a:ext>
            </a:extLst>
          </p:cNvPr>
          <p:cNvSpPr txBox="1"/>
          <p:nvPr/>
        </p:nvSpPr>
        <p:spPr>
          <a:xfrm>
            <a:off x="7903035" y="3216432"/>
            <a:ext cx="1600515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 spc="-150" dirty="0"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문영철</a:t>
            </a:r>
            <a:endParaRPr lang="en-US" altLang="ko-KR" sz="1400" b="1" i="0" spc="-150" dirty="0">
              <a:solidFill>
                <a:schemeClr val="bg2">
                  <a:lumMod val="50000"/>
                </a:schemeClr>
              </a:solidFill>
              <a:effectLst/>
              <a:latin typeface="Amasis MT Pro Black" panose="02040A040500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i="0" spc="-150" dirty="0">
                <a:solidFill>
                  <a:schemeClr val="bg2">
                    <a:lumMod val="50000"/>
                  </a:schemeClr>
                </a:solidFill>
                <a:effectLst/>
                <a:latin typeface="Amasis MT Pro Black" panose="02040A04050005020304" pitchFamily="18" charset="0"/>
              </a:rPr>
              <a:t>Hardware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400529-5361-5C88-16C9-35C04B27E9C2}"/>
              </a:ext>
            </a:extLst>
          </p:cNvPr>
          <p:cNvSpPr txBox="1"/>
          <p:nvPr/>
        </p:nvSpPr>
        <p:spPr>
          <a:xfrm>
            <a:off x="9593199" y="4222052"/>
            <a:ext cx="1600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그리퍼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설계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700B4FD-5A18-D661-E55A-04F801729903}"/>
              </a:ext>
            </a:extLst>
          </p:cNvPr>
          <p:cNvSpPr/>
          <p:nvPr/>
        </p:nvSpPr>
        <p:spPr>
          <a:xfrm>
            <a:off x="11059886" y="6286814"/>
            <a:ext cx="391886" cy="391886"/>
          </a:xfrm>
          <a:prstGeom prst="ellipse">
            <a:avLst/>
          </a:prstGeom>
          <a:solidFill>
            <a:srgbClr val="81AD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AFB052-1543-4C2A-75A4-23E592835BC2}"/>
              </a:ext>
            </a:extLst>
          </p:cNvPr>
          <p:cNvSpPr txBox="1"/>
          <p:nvPr/>
        </p:nvSpPr>
        <p:spPr>
          <a:xfrm>
            <a:off x="11046477" y="62980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26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121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FBE5FBD-8F27-A329-C549-990F0BA53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208E9-4FD6-D4FA-55FD-3DAE0362C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1"/>
            <a:ext cx="12192000" cy="68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2764445-BBAF-3479-5CEC-D1BC09BB1FC2}"/>
              </a:ext>
            </a:extLst>
          </p:cNvPr>
          <p:cNvGrpSpPr/>
          <p:nvPr/>
        </p:nvGrpSpPr>
        <p:grpSpPr>
          <a:xfrm>
            <a:off x="0" y="4724"/>
            <a:ext cx="12192000" cy="6848552"/>
            <a:chOff x="0" y="4724"/>
            <a:chExt cx="12192000" cy="6848552"/>
          </a:xfrm>
        </p:grpSpPr>
        <p:pic>
          <p:nvPicPr>
            <p:cNvPr id="5" name="그림 4" descr="지도이(가) 표시된 사진&#10;&#10;자동 생성된 설명">
              <a:extLst>
                <a:ext uri="{FF2B5EF4-FFF2-40B4-BE49-F238E27FC236}">
                  <a16:creationId xmlns:a16="http://schemas.microsoft.com/office/drawing/2014/main" id="{2554C57B-71A0-82B4-DFE7-E87A01F07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24"/>
              <a:ext cx="12192000" cy="68485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9E22D7-57B3-2FD8-8A4A-5E7BEB4BC22F}"/>
                </a:ext>
              </a:extLst>
            </p:cNvPr>
            <p:cNvSpPr/>
            <p:nvPr/>
          </p:nvSpPr>
          <p:spPr>
            <a:xfrm>
              <a:off x="223520" y="3281680"/>
              <a:ext cx="6858000" cy="2428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401A4D3-EEFF-7DA8-5A05-0239E775B0CB}"/>
                </a:ext>
              </a:extLst>
            </p:cNvPr>
            <p:cNvSpPr/>
            <p:nvPr/>
          </p:nvSpPr>
          <p:spPr>
            <a:xfrm>
              <a:off x="467360" y="2672080"/>
              <a:ext cx="2397760" cy="29768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804ACA-398A-7014-50E9-7D54F8F8F638}"/>
              </a:ext>
            </a:extLst>
          </p:cNvPr>
          <p:cNvSpPr txBox="1"/>
          <p:nvPr/>
        </p:nvSpPr>
        <p:spPr>
          <a:xfrm>
            <a:off x="1571990" y="1549533"/>
            <a:ext cx="1877438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9900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endParaRPr kumimoji="1" lang="ko-KR" altLang="en-US" sz="19900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BD9A7-E6F4-7834-D243-3F5D9D7F4EC0}"/>
              </a:ext>
            </a:extLst>
          </p:cNvPr>
          <p:cNvSpPr txBox="1"/>
          <p:nvPr/>
        </p:nvSpPr>
        <p:spPr>
          <a:xfrm>
            <a:off x="5466729" y="3517876"/>
            <a:ext cx="2879387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제안 배경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개발 목표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차별성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FEE80-48BC-1787-C05C-BAC076792738}"/>
              </a:ext>
            </a:extLst>
          </p:cNvPr>
          <p:cNvSpPr txBox="1"/>
          <p:nvPr/>
        </p:nvSpPr>
        <p:spPr>
          <a:xfrm>
            <a:off x="3216614" y="2276494"/>
            <a:ext cx="2707532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6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제품 소개</a:t>
            </a:r>
            <a:endParaRPr kumimoji="1" lang="en-US" altLang="ko-KR" sz="36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08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-2875" y="5129"/>
            <a:ext cx="12192000" cy="6852871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4</a:t>
                </a:r>
                <a:endParaRPr kumimoji="1" lang="ko-KR" altLang="en-US" dirty="0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6CAA29-9DB4-8EC5-64FB-97EBA0DC8D9F}"/>
              </a:ext>
            </a:extLst>
          </p:cNvPr>
          <p:cNvSpPr txBox="1"/>
          <p:nvPr/>
        </p:nvSpPr>
        <p:spPr>
          <a:xfrm>
            <a:off x="380568" y="241365"/>
            <a:ext cx="270753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제안 배경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84066-D713-D127-599B-A599CD521D9C}"/>
              </a:ext>
            </a:extLst>
          </p:cNvPr>
          <p:cNvSpPr txBox="1"/>
          <p:nvPr/>
        </p:nvSpPr>
        <p:spPr>
          <a:xfrm>
            <a:off x="380568" y="808396"/>
            <a:ext cx="178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bg1">
                    <a:lumMod val="65000"/>
                  </a:schemeClr>
                </a:solidFill>
              </a:rPr>
              <a:t>인트로</a:t>
            </a:r>
            <a:endParaRPr kumimoji="1"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4BF1FC95-79B6-84A0-D620-5BE78BE14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47" y="7059228"/>
            <a:ext cx="2112320" cy="301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BD314BC7-7F2D-B2EC-B7B5-748CB2841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060" y="7059227"/>
            <a:ext cx="5335235" cy="301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518BFD5D-8B73-06BC-7D42-092F12699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348" y="10207642"/>
            <a:ext cx="3659707" cy="205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id="{373BD4E8-496B-835C-4B20-2AC8B105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588" y="10207642"/>
            <a:ext cx="3659707" cy="205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5109A4-C761-9E6C-4D40-F1A7EC574346}"/>
              </a:ext>
            </a:extLst>
          </p:cNvPr>
          <p:cNvGrpSpPr/>
          <p:nvPr/>
        </p:nvGrpSpPr>
        <p:grpSpPr>
          <a:xfrm>
            <a:off x="2690749" y="684962"/>
            <a:ext cx="8215372" cy="5278401"/>
            <a:chOff x="2793054" y="929394"/>
            <a:chExt cx="7669108" cy="502590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DB913C0-66F6-8104-6143-03C583E392A0}"/>
                </a:ext>
              </a:extLst>
            </p:cNvPr>
            <p:cNvGrpSpPr/>
            <p:nvPr/>
          </p:nvGrpSpPr>
          <p:grpSpPr>
            <a:xfrm>
              <a:off x="2793054" y="929394"/>
              <a:ext cx="7669108" cy="5025901"/>
              <a:chOff x="4716437" y="971371"/>
              <a:chExt cx="8125935" cy="532528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6EAD386-33A2-A8FE-DE3C-D252D4FD0121}"/>
                  </a:ext>
                </a:extLst>
              </p:cNvPr>
              <p:cNvSpPr/>
              <p:nvPr/>
            </p:nvSpPr>
            <p:spPr>
              <a:xfrm>
                <a:off x="4716437" y="971371"/>
                <a:ext cx="8125935" cy="512405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" name="Picture 12">
                <a:extLst>
                  <a:ext uri="{FF2B5EF4-FFF2-40B4-BE49-F238E27FC236}">
                    <a16:creationId xmlns:a16="http://schemas.microsoft.com/office/drawing/2014/main" id="{D9F72E55-4E23-AC4B-B0FB-ECAEFA5642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-285" r="-380" b="-14795"/>
              <a:stretch/>
            </p:blipFill>
            <p:spPr bwMode="auto">
              <a:xfrm>
                <a:off x="4716437" y="1422779"/>
                <a:ext cx="8125935" cy="48738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A7D5DB-3F30-496D-DEF0-4F2BBBD001AC}"/>
                </a:ext>
              </a:extLst>
            </p:cNvPr>
            <p:cNvSpPr txBox="1"/>
            <p:nvPr/>
          </p:nvSpPr>
          <p:spPr>
            <a:xfrm>
              <a:off x="5969196" y="4937499"/>
              <a:ext cx="17269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3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Aharoni" panose="020B0604020202020204" pitchFamily="2" charset="-79"/>
                </a:rPr>
                <a:t>- stay</a:t>
              </a:r>
              <a:endParaRPr lang="ko-KR" altLang="en-US" sz="3200" b="1" spc="3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666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5128"/>
            <a:ext cx="12192000" cy="6852871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5</a:t>
                </a:r>
                <a:endParaRPr kumimoji="1" lang="ko-KR" altLang="en-US" dirty="0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E79AE1-583B-AF48-57EA-493DE728E191}"/>
              </a:ext>
            </a:extLst>
          </p:cNvPr>
          <p:cNvGrpSpPr/>
          <p:nvPr/>
        </p:nvGrpSpPr>
        <p:grpSpPr>
          <a:xfrm>
            <a:off x="380593" y="1681188"/>
            <a:ext cx="5715407" cy="4209184"/>
            <a:chOff x="1493019" y="1648434"/>
            <a:chExt cx="4888010" cy="360890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61AB823-E9EE-E547-6548-B2D92D9E4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3019" y="1648434"/>
              <a:ext cx="4888010" cy="360890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BB7645-E1BD-DA12-94E5-746A94634046}"/>
                </a:ext>
              </a:extLst>
            </p:cNvPr>
            <p:cNvSpPr/>
            <p:nvPr/>
          </p:nvSpPr>
          <p:spPr>
            <a:xfrm>
              <a:off x="1493019" y="5035967"/>
              <a:ext cx="1288273" cy="17359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DA314C-B0B9-0E71-BCA1-0D7ACE9D3D47}"/>
                </a:ext>
              </a:extLst>
            </p:cNvPr>
            <p:cNvSpPr txBox="1"/>
            <p:nvPr/>
          </p:nvSpPr>
          <p:spPr>
            <a:xfrm>
              <a:off x="1493019" y="4999655"/>
              <a:ext cx="2151182" cy="245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출처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 :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</a:rPr>
                <a:t>SK Energy Company</a:t>
              </a:r>
              <a:endParaRPr kumimoji="1" lang="ko-KR" altLang="en-US" sz="7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DA70319-2594-50DD-6759-B20AE04B99B8}"/>
              </a:ext>
            </a:extLst>
          </p:cNvPr>
          <p:cNvSpPr txBox="1"/>
          <p:nvPr/>
        </p:nvSpPr>
        <p:spPr>
          <a:xfrm>
            <a:off x="380568" y="241365"/>
            <a:ext cx="270753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제안 배경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3E509-8C42-4AA4-C8D7-6C3D544CC7E0}"/>
              </a:ext>
            </a:extLst>
          </p:cNvPr>
          <p:cNvSpPr txBox="1"/>
          <p:nvPr/>
        </p:nvSpPr>
        <p:spPr>
          <a:xfrm>
            <a:off x="380568" y="808396"/>
            <a:ext cx="151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65000"/>
                  </a:schemeClr>
                </a:solidFill>
              </a:rPr>
              <a:t>기상 악화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F6A3294-9DA1-76AD-5DCD-3BE22B8AA7D4}"/>
              </a:ext>
            </a:extLst>
          </p:cNvPr>
          <p:cNvGrpSpPr/>
          <p:nvPr/>
        </p:nvGrpSpPr>
        <p:grpSpPr>
          <a:xfrm>
            <a:off x="6684051" y="1446745"/>
            <a:ext cx="5411777" cy="4261383"/>
            <a:chOff x="7339713" y="1174279"/>
            <a:chExt cx="3716574" cy="2777432"/>
          </a:xfrm>
        </p:grpSpPr>
        <p:pic>
          <p:nvPicPr>
            <p:cNvPr id="1028" name="Picture 4" descr="애그플레이션의 이유&#10;&#10;①이상기후&#10;중국의 장마 피해, 남미의 가뭄, 호주의 한파 등&#10;기후 변화로 인한 이상기후 피해로&#10;날씨의 영향을 많이 받는 농산물 생산량이 떨어지고&#10;전 세계 곡물 가격 상승으로 이어지고 있어요.&#10;&#10;②육류 소비 증가&#10;미국에서만 전 세계 생산량의 40%에 달하는&#10;3억3천만 톤의 옥수수가 생산되지만&#10;이중 3/4은 가축 사료로 사용돼요.&#10;중국과 인도를 포함한 전 세계적 육류 소비량이 증가하면서&#10;전 세계 곡물 가격에도 영향을 미치고 있어요.">
              <a:extLst>
                <a:ext uri="{FF2B5EF4-FFF2-40B4-BE49-F238E27FC236}">
                  <a16:creationId xmlns:a16="http://schemas.microsoft.com/office/drawing/2014/main" id="{529A855D-5782-2472-5472-960F35AE5C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541"/>
            <a:stretch/>
          </p:blipFill>
          <p:spPr bwMode="auto">
            <a:xfrm>
              <a:off x="7339713" y="1853367"/>
              <a:ext cx="3716574" cy="2098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주식 용어 공부 12탄 - 애그플레이션(Agflation)">
              <a:extLst>
                <a:ext uri="{FF2B5EF4-FFF2-40B4-BE49-F238E27FC236}">
                  <a16:creationId xmlns:a16="http://schemas.microsoft.com/office/drawing/2014/main" id="{D03F06E1-14B9-8081-05F2-F7E979AFB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3" b="60299"/>
            <a:stretch/>
          </p:blipFill>
          <p:spPr bwMode="auto">
            <a:xfrm>
              <a:off x="7477789" y="1174279"/>
              <a:ext cx="3440893" cy="1125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E0E1B6-715B-4E75-61C4-CF36D4F1DA11}"/>
              </a:ext>
            </a:extLst>
          </p:cNvPr>
          <p:cNvSpPr txBox="1"/>
          <p:nvPr/>
        </p:nvSpPr>
        <p:spPr>
          <a:xfrm>
            <a:off x="307174" y="1321610"/>
            <a:ext cx="3709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kumimoji="1" lang="ko-KR" altLang="en-US" sz="1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환경난으로 인한 </a:t>
            </a:r>
            <a:r>
              <a:rPr kumimoji="1" lang="ko-KR" altLang="en-US" sz="1800" dirty="0">
                <a:solidFill>
                  <a:srgbClr val="FF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농업 생산량 감소</a:t>
            </a:r>
          </a:p>
        </p:txBody>
      </p:sp>
      <p:sp>
        <p:nvSpPr>
          <p:cNvPr id="2" name="오른쪽 화살표[R] 8">
            <a:extLst>
              <a:ext uri="{FF2B5EF4-FFF2-40B4-BE49-F238E27FC236}">
                <a16:creationId xmlns:a16="http://schemas.microsoft.com/office/drawing/2014/main" id="{BCDEB4CA-54C2-A404-87A3-E38058C755C9}"/>
              </a:ext>
            </a:extLst>
          </p:cNvPr>
          <p:cNvSpPr/>
          <p:nvPr/>
        </p:nvSpPr>
        <p:spPr>
          <a:xfrm>
            <a:off x="6296114" y="3348074"/>
            <a:ext cx="808074" cy="437706"/>
          </a:xfrm>
          <a:prstGeom prst="rightArrow">
            <a:avLst>
              <a:gd name="adj1" fmla="val 50000"/>
              <a:gd name="adj2" fmla="val 6457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527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5128"/>
            <a:ext cx="12192000" cy="6852871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6</a:t>
                </a:r>
                <a:endParaRPr kumimoji="1" lang="ko-KR" altLang="en-US" dirty="0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5F2E0C-E1CC-B638-FCE0-791E7557FE54}"/>
              </a:ext>
            </a:extLst>
          </p:cNvPr>
          <p:cNvSpPr txBox="1"/>
          <p:nvPr/>
        </p:nvSpPr>
        <p:spPr>
          <a:xfrm>
            <a:off x="380568" y="241365"/>
            <a:ext cx="270753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제안 배경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20E9C-770F-ACC2-106B-EA0731D550D2}"/>
              </a:ext>
            </a:extLst>
          </p:cNvPr>
          <p:cNvSpPr txBox="1"/>
          <p:nvPr/>
        </p:nvSpPr>
        <p:spPr>
          <a:xfrm>
            <a:off x="380568" y="808396"/>
            <a:ext cx="128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65000"/>
                  </a:schemeClr>
                </a:solidFill>
              </a:rPr>
              <a:t>인력 부족</a:t>
            </a:r>
          </a:p>
        </p:txBody>
      </p:sp>
      <p:pic>
        <p:nvPicPr>
          <p:cNvPr id="21" name="Picture 2" descr="지난해 농가 인구 221만5000명…65세 이상 고령 비율 '역대 최고 ...">
            <a:extLst>
              <a:ext uri="{FF2B5EF4-FFF2-40B4-BE49-F238E27FC236}">
                <a16:creationId xmlns:a16="http://schemas.microsoft.com/office/drawing/2014/main" id="{33EB4221-DCA2-22D3-A501-650CD0C33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"/>
          <a:stretch/>
        </p:blipFill>
        <p:spPr bwMode="auto">
          <a:xfrm>
            <a:off x="3088100" y="606599"/>
            <a:ext cx="8251329" cy="507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200" dirty="0">
                    <a:latin typeface="Malgun Gothic Semilight" panose="020B0503020000020004" pitchFamily="34" charset="-127"/>
                    <a:ea typeface="Malgun Gothic Semilight" panose="020B0503020000020004" pitchFamily="34" charset="-127"/>
                  </a:rPr>
                  <a:t>7</a:t>
                </a:r>
                <a:endParaRPr kumimoji="1" lang="ko-KR" altLang="en-US" sz="2200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200">
                <a:latin typeface="Malgun Gothic Semilight" panose="020B0503020000020004" pitchFamily="34" charset="-127"/>
                <a:ea typeface="Malgun Gothic Semilight" panose="020B0503020000020004" pitchFamily="34" charset="-127"/>
              </a:endParaRPr>
            </a:p>
          </p:txBody>
        </p:sp>
      </p:grp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FC5C040-560D-2827-71F5-FDDBF1DD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565" y="1854460"/>
            <a:ext cx="4694347" cy="323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농가인구 감소 및 농업인구 고령화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B80EDFE-75F4-502A-34E2-70D6BB0FC030}"/>
              </a:ext>
            </a:extLst>
          </p:cNvPr>
          <p:cNvSpPr txBox="1">
            <a:spLocks/>
          </p:cNvSpPr>
          <p:nvPr/>
        </p:nvSpPr>
        <p:spPr>
          <a:xfrm>
            <a:off x="2282008" y="3979510"/>
            <a:ext cx="3885443" cy="509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기상 악화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91919-5079-2687-1A48-6921AC47CCD7}"/>
              </a:ext>
            </a:extLst>
          </p:cNvPr>
          <p:cNvSpPr txBox="1"/>
          <p:nvPr/>
        </p:nvSpPr>
        <p:spPr>
          <a:xfrm>
            <a:off x="380568" y="241365"/>
            <a:ext cx="270753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제안 배경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DDBF5A5-2F54-FEFE-6C07-34546516C107}"/>
              </a:ext>
            </a:extLst>
          </p:cNvPr>
          <p:cNvSpPr/>
          <p:nvPr/>
        </p:nvSpPr>
        <p:spPr>
          <a:xfrm>
            <a:off x="6866254" y="1085122"/>
            <a:ext cx="2564010" cy="256401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B5B0C87-9749-AA86-AF2F-A2012DDA8244}"/>
              </a:ext>
            </a:extLst>
          </p:cNvPr>
          <p:cNvSpPr/>
          <p:nvPr/>
        </p:nvSpPr>
        <p:spPr>
          <a:xfrm>
            <a:off x="7651584" y="3830002"/>
            <a:ext cx="2564010" cy="256401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519247-E1CD-51EF-F0A3-6DED2B33A53D}"/>
              </a:ext>
            </a:extLst>
          </p:cNvPr>
          <p:cNvSpPr txBox="1"/>
          <p:nvPr/>
        </p:nvSpPr>
        <p:spPr>
          <a:xfrm>
            <a:off x="380568" y="808396"/>
            <a:ext cx="128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65000"/>
                  </a:schemeClr>
                </a:solidFill>
              </a:rPr>
              <a:t>문제점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5C8776-B6F9-1420-4CFB-F85D8E05994D}"/>
              </a:ext>
            </a:extLst>
          </p:cNvPr>
          <p:cNvSpPr txBox="1">
            <a:spLocks/>
          </p:cNvSpPr>
          <p:nvPr/>
        </p:nvSpPr>
        <p:spPr>
          <a:xfrm>
            <a:off x="1503099" y="2216200"/>
            <a:ext cx="5363155" cy="323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0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농가 인구 감소 및 농업 인구 고령화로 인한</a:t>
            </a:r>
            <a:endParaRPr kumimoji="1" lang="en-US" altLang="ko-KR" sz="2000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0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지속적인 농업인력 부족 현상 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D17B286-05CD-8759-B1E7-62944F705735}"/>
              </a:ext>
            </a:extLst>
          </p:cNvPr>
          <p:cNvSpPr txBox="1">
            <a:spLocks/>
          </p:cNvSpPr>
          <p:nvPr/>
        </p:nvSpPr>
        <p:spPr>
          <a:xfrm>
            <a:off x="2529786" y="4341250"/>
            <a:ext cx="5121798" cy="323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0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환경 오염 및 이상 기후로 인한 환경난과</a:t>
            </a:r>
            <a:endParaRPr kumimoji="1" lang="en-US" altLang="ko-KR" sz="2000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000" dirty="0">
                <a:latin typeface="Malgun Gothic Semilight" panose="020B0503020000020004" pitchFamily="34" charset="-127"/>
                <a:ea typeface="Malgun Gothic Semilight" panose="020B0503020000020004" pitchFamily="34" charset="-127"/>
              </a:rPr>
              <a:t>그에 따른 농업 생산량 감소</a:t>
            </a:r>
            <a:endParaRPr kumimoji="1" lang="en-US" altLang="ko-KR" sz="2000" dirty="0">
              <a:latin typeface="Malgun Gothic Semilight" panose="020B0503020000020004" pitchFamily="34" charset="-127"/>
              <a:ea typeface="Malgun Gothic Semi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30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2470BF1-6B13-4354-5CA0-C369320C610B}"/>
              </a:ext>
            </a:extLst>
          </p:cNvPr>
          <p:cNvGrpSpPr/>
          <p:nvPr/>
        </p:nvGrpSpPr>
        <p:grpSpPr>
          <a:xfrm>
            <a:off x="714" y="0"/>
            <a:ext cx="12192000" cy="6858000"/>
            <a:chOff x="0" y="5129"/>
            <a:chExt cx="12192000" cy="68477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14A881-733B-B23B-B78D-5DD4DB48A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29"/>
              <a:ext cx="12192000" cy="6847742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61D1BD4-CC21-F821-DFDF-B75FEB35F2B8}"/>
                </a:ext>
              </a:extLst>
            </p:cNvPr>
            <p:cNvSpPr/>
            <p:nvPr/>
          </p:nvSpPr>
          <p:spPr>
            <a:xfrm>
              <a:off x="11059886" y="6291943"/>
              <a:ext cx="391886" cy="391886"/>
            </a:xfrm>
            <a:prstGeom prst="ellipse">
              <a:avLst/>
            </a:prstGeom>
            <a:solidFill>
              <a:srgbClr val="81ADD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8</a:t>
              </a:r>
              <a:endParaRPr kumimoji="1"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AB9775-6718-D8C0-2ED8-CBC6B1541E49}"/>
              </a:ext>
            </a:extLst>
          </p:cNvPr>
          <p:cNvSpPr/>
          <p:nvPr/>
        </p:nvSpPr>
        <p:spPr>
          <a:xfrm>
            <a:off x="535454" y="332811"/>
            <a:ext cx="2397760" cy="8700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726AA-F28A-7A59-128D-FF36765CF44C}"/>
              </a:ext>
            </a:extLst>
          </p:cNvPr>
          <p:cNvSpPr txBox="1"/>
          <p:nvPr/>
        </p:nvSpPr>
        <p:spPr>
          <a:xfrm>
            <a:off x="380568" y="241365"/>
            <a:ext cx="270753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제안 배경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546F872A-C9D1-F428-1C07-A19EBC7E8A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796881"/>
              </p:ext>
            </p:extLst>
          </p:nvPr>
        </p:nvGraphicFramePr>
        <p:xfrm>
          <a:off x="3833442" y="7049177"/>
          <a:ext cx="1846012" cy="1625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85B0C3F6-48A7-5F28-6FDA-7802FF04B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348075"/>
              </p:ext>
            </p:extLst>
          </p:nvPr>
        </p:nvGraphicFramePr>
        <p:xfrm>
          <a:off x="1681990" y="7011080"/>
          <a:ext cx="1846012" cy="1625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E7112095-D768-011B-FDAE-50ED514126F9}"/>
              </a:ext>
            </a:extLst>
          </p:cNvPr>
          <p:cNvSpPr txBox="1"/>
          <p:nvPr/>
        </p:nvSpPr>
        <p:spPr>
          <a:xfrm>
            <a:off x="891855" y="5241489"/>
            <a:ext cx="2818828" cy="26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:</a:t>
            </a:r>
            <a:r>
              <a:rPr kumimoji="1"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시장조사 기관 </a:t>
            </a:r>
            <a:r>
              <a:rPr kumimoji="1" lang="en-US" altLang="ko-KR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MarketandMarket</a:t>
            </a:r>
            <a:r>
              <a:rPr kumimoji="1"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(2021)</a:t>
            </a:r>
            <a:endParaRPr kumimoji="1"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4" name="Picture 4" descr="농수산물 FTA파고 수출로 넘자] 네덜란드 녹색교육 혁명 '강소농' 육성 - 이투데이">
            <a:extLst>
              <a:ext uri="{FF2B5EF4-FFF2-40B4-BE49-F238E27FC236}">
                <a16:creationId xmlns:a16="http://schemas.microsoft.com/office/drawing/2014/main" id="{A69BE182-17C1-16B2-DA1C-438EFBF94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51"/>
          <a:stretch/>
        </p:blipFill>
        <p:spPr bwMode="auto">
          <a:xfrm>
            <a:off x="7416293" y="576242"/>
            <a:ext cx="3267557" cy="248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그래픽=김주원 기자 zoom@joongang.co.kr">
            <a:extLst>
              <a:ext uri="{FF2B5EF4-FFF2-40B4-BE49-F238E27FC236}">
                <a16:creationId xmlns:a16="http://schemas.microsoft.com/office/drawing/2014/main" id="{7AE4074C-45E6-6CA0-F8C5-A9CC6E419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374" y="3106221"/>
            <a:ext cx="3439211" cy="283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404D7B-3D64-9ABF-E218-01A1C89D9ABF}"/>
              </a:ext>
            </a:extLst>
          </p:cNvPr>
          <p:cNvSpPr/>
          <p:nvPr/>
        </p:nvSpPr>
        <p:spPr>
          <a:xfrm>
            <a:off x="7338373" y="5541758"/>
            <a:ext cx="3439211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B73509-E0D1-27ED-14F7-CBD5F31DB944}"/>
              </a:ext>
            </a:extLst>
          </p:cNvPr>
          <p:cNvSpPr txBox="1"/>
          <p:nvPr/>
        </p:nvSpPr>
        <p:spPr>
          <a:xfrm>
            <a:off x="3458448" y="5248991"/>
            <a:ext cx="26375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중앙일보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미국 </a:t>
            </a:r>
            <a:r>
              <a:rPr kumimoji="1"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농무부</a:t>
            </a:r>
            <a:r>
              <a:rPr kumimoji="1"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kumimoji="1"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네덜란드 통계청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6A64CDE-7B86-036E-AFBB-C5C3BE768843}"/>
              </a:ext>
            </a:extLst>
          </p:cNvPr>
          <p:cNvGrpSpPr/>
          <p:nvPr/>
        </p:nvGrpSpPr>
        <p:grpSpPr>
          <a:xfrm>
            <a:off x="146671" y="1574521"/>
            <a:ext cx="6762662" cy="3708958"/>
            <a:chOff x="-217236" y="1575575"/>
            <a:chExt cx="6762662" cy="3708958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50F0D1D-81B0-3E68-84BA-E6188317EA63}"/>
                </a:ext>
              </a:extLst>
            </p:cNvPr>
            <p:cNvSpPr/>
            <p:nvPr/>
          </p:nvSpPr>
          <p:spPr>
            <a:xfrm>
              <a:off x="2385819" y="1575575"/>
              <a:ext cx="1516133" cy="1516133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738ABB6-D52B-4EEE-8120-A266B7B4DDD8}"/>
                </a:ext>
              </a:extLst>
            </p:cNvPr>
            <p:cNvSpPr/>
            <p:nvPr/>
          </p:nvSpPr>
          <p:spPr>
            <a:xfrm>
              <a:off x="4775709" y="1579771"/>
              <a:ext cx="1506986" cy="1506987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667525-16EF-A4D1-88B2-C2443E74FC2E}"/>
                </a:ext>
              </a:extLst>
            </p:cNvPr>
            <p:cNvSpPr txBox="1"/>
            <p:nvPr/>
          </p:nvSpPr>
          <p:spPr>
            <a:xfrm>
              <a:off x="-217236" y="1864260"/>
              <a:ext cx="241284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b="1" dirty="0">
                  <a:latin typeface="+mn-ea"/>
                </a:rPr>
                <a:t>2021 </a:t>
              </a:r>
            </a:p>
            <a:p>
              <a:pPr algn="r"/>
              <a:r>
                <a:rPr lang="ko-KR" altLang="en-US" sz="2400" b="1" dirty="0">
                  <a:latin typeface="+mn-ea"/>
                </a:rPr>
                <a:t>국가별</a:t>
              </a:r>
              <a:endParaRPr lang="en-US" altLang="ko-KR" sz="2400" b="1" dirty="0">
                <a:latin typeface="+mn-ea"/>
              </a:endParaRPr>
            </a:p>
            <a:p>
              <a:pPr algn="r"/>
              <a:r>
                <a:rPr lang="ko-KR" altLang="en-US" sz="2400" b="1" dirty="0">
                  <a:latin typeface="+mn-ea"/>
                </a:rPr>
                <a:t>농업 인프라 </a:t>
              </a:r>
              <a:endParaRPr lang="en-US" altLang="ko-KR" sz="2400" b="1" dirty="0">
                <a:latin typeface="+mn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D01C09-3C7A-AF1F-3F45-ED8A3EA520C8}"/>
                </a:ext>
              </a:extLst>
            </p:cNvPr>
            <p:cNvSpPr/>
            <p:nvPr/>
          </p:nvSpPr>
          <p:spPr>
            <a:xfrm>
              <a:off x="603350" y="3658739"/>
              <a:ext cx="5753938" cy="35878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53C3A6C-7F4B-36F2-4763-3E5AC3FE225F}"/>
                </a:ext>
              </a:extLst>
            </p:cNvPr>
            <p:cNvSpPr/>
            <p:nvPr/>
          </p:nvSpPr>
          <p:spPr>
            <a:xfrm>
              <a:off x="602270" y="4482042"/>
              <a:ext cx="5753938" cy="35878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294FFC-077F-750B-BDED-2B3E6BB2EB27}"/>
                </a:ext>
              </a:extLst>
            </p:cNvPr>
            <p:cNvSpPr txBox="1"/>
            <p:nvPr/>
          </p:nvSpPr>
          <p:spPr>
            <a:xfrm>
              <a:off x="2543917" y="3168248"/>
              <a:ext cx="2231792" cy="2116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1</a:t>
              </a:r>
              <a:r>
                <a:rPr lang="ko-KR" altLang="en-US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753만 명</a:t>
              </a:r>
              <a:endParaRPr lang="en-US" altLang="ko-KR" dirty="0">
                <a:latin typeface="Malgun Gothic Semilight" panose="020B0503020000020004" pitchFamily="34" charset="-127"/>
                <a:ea typeface="Malgun Gothic Semilight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43만 명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159만 헥타르</a:t>
              </a:r>
              <a:endParaRPr lang="en-US" altLang="ko-KR" dirty="0">
                <a:latin typeface="Malgun Gothic Semilight" panose="020B0503020000020004" pitchFamily="34" charset="-127"/>
                <a:ea typeface="Malgun Gothic Semilight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99%</a:t>
              </a:r>
              <a:r>
                <a:rPr lang="en-US" altLang="ko-KR" b="1" dirty="0">
                  <a:solidFill>
                    <a:srgbClr val="FF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9</a:t>
              </a:r>
              <a:r>
                <a:rPr lang="ko-KR" altLang="en-US" b="1" dirty="0">
                  <a:solidFill>
                    <a:srgbClr val="FF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배</a:t>
              </a:r>
              <a:endParaRPr lang="en-US" altLang="ko-KR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1087</a:t>
              </a:r>
              <a:r>
                <a:rPr lang="ko-KR" altLang="en-US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억 달러 </a:t>
              </a:r>
              <a:r>
                <a:rPr lang="en-US" altLang="ko-KR" b="1" dirty="0">
                  <a:solidFill>
                    <a:srgbClr val="FF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11</a:t>
              </a:r>
              <a:r>
                <a:rPr lang="ko-KR" altLang="en-US" b="1" dirty="0">
                  <a:solidFill>
                    <a:srgbClr val="FF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배</a:t>
              </a:r>
              <a:endParaRPr lang="en-US" altLang="ko-KR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54D25B-A837-9F2C-A8E6-0FA99BA93F83}"/>
                </a:ext>
              </a:extLst>
            </p:cNvPr>
            <p:cNvSpPr txBox="1"/>
            <p:nvPr/>
          </p:nvSpPr>
          <p:spPr>
            <a:xfrm>
              <a:off x="4650663" y="3140639"/>
              <a:ext cx="1894763" cy="2116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5174만 명 </a:t>
              </a:r>
              <a:r>
                <a:rPr lang="en-US" altLang="ko-KR" b="1" dirty="0">
                  <a:solidFill>
                    <a:srgbClr val="00B0F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r>
                <a:rPr lang="ko-KR" altLang="en-US" b="1" dirty="0">
                  <a:solidFill>
                    <a:srgbClr val="00B0F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배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222만 명 </a:t>
              </a:r>
              <a:r>
                <a:rPr lang="en-US" altLang="ko-KR" b="1" dirty="0">
                  <a:solidFill>
                    <a:srgbClr val="00B0F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5</a:t>
              </a:r>
              <a:r>
                <a:rPr lang="ko-KR" altLang="en-US" b="1" dirty="0">
                  <a:solidFill>
                    <a:srgbClr val="00B0F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배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182</a:t>
              </a:r>
              <a:r>
                <a:rPr lang="ko-KR" altLang="en-US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만 헥타르 </a:t>
              </a:r>
              <a:endParaRPr lang="en-US" altLang="ko-KR" dirty="0">
                <a:latin typeface="Malgun Gothic Semilight" panose="020B0503020000020004" pitchFamily="34" charset="-127"/>
                <a:ea typeface="Malgun Gothic Semilight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b="1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11%</a:t>
              </a:r>
              <a:endParaRPr lang="ko-KR" altLang="en-US" b="1" dirty="0">
                <a:latin typeface="Malgun Gothic Semilight" panose="020B0503020000020004" pitchFamily="34" charset="-127"/>
                <a:ea typeface="Malgun Gothic Semilight" panose="020B05030200000200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Malgun Gothic Semilight" panose="020B0503020000020004" pitchFamily="34" charset="-127"/>
                  <a:ea typeface="Malgun Gothic Semilight" panose="020B0503020000020004" pitchFamily="34" charset="-127"/>
                </a:rPr>
                <a:t>93억 달러</a:t>
              </a:r>
              <a:endParaRPr lang="en-US" altLang="ko-KR" dirty="0">
                <a:latin typeface="Malgun Gothic Semilight" panose="020B0503020000020004" pitchFamily="34" charset="-127"/>
                <a:ea typeface="Malgun Gothic Semilight" panose="020B05030200000200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299C7E-D13D-640B-093C-8312CC59E343}"/>
                </a:ext>
              </a:extLst>
            </p:cNvPr>
            <p:cNvSpPr txBox="1"/>
            <p:nvPr/>
          </p:nvSpPr>
          <p:spPr>
            <a:xfrm>
              <a:off x="718512" y="3149545"/>
              <a:ext cx="1406319" cy="21162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인구</a:t>
              </a:r>
              <a:endPara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농업인구 </a:t>
              </a:r>
              <a:endPara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농업면적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스마트 팜</a:t>
              </a:r>
              <a:endPara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농업수출</a:t>
              </a:r>
              <a:endPara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A2DF038-B455-F322-FE70-6F58AA26B5BB}"/>
              </a:ext>
            </a:extLst>
          </p:cNvPr>
          <p:cNvSpPr txBox="1"/>
          <p:nvPr/>
        </p:nvSpPr>
        <p:spPr>
          <a:xfrm>
            <a:off x="380568" y="808396"/>
            <a:ext cx="128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65000"/>
                  </a:schemeClr>
                </a:solidFill>
              </a:rPr>
              <a:t>해외 사례</a:t>
            </a:r>
          </a:p>
        </p:txBody>
      </p:sp>
    </p:spTree>
    <p:extLst>
      <p:ext uri="{BB962C8B-B14F-4D97-AF65-F5344CB8AC3E}">
        <p14:creationId xmlns:p14="http://schemas.microsoft.com/office/powerpoint/2010/main" val="279597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2423A8-68FC-AF5D-F2AD-A0CC25259AF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5129"/>
            <a:chExt cx="12192000" cy="68477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2470BF1-6B13-4354-5CA0-C369320C610B}"/>
                </a:ext>
              </a:extLst>
            </p:cNvPr>
            <p:cNvGrpSpPr/>
            <p:nvPr/>
          </p:nvGrpSpPr>
          <p:grpSpPr>
            <a:xfrm>
              <a:off x="0" y="5129"/>
              <a:ext cx="12192000" cy="6847742"/>
              <a:chOff x="0" y="5129"/>
              <a:chExt cx="12192000" cy="684774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014A881-733B-B23B-B78D-5DD4DB48A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129"/>
                <a:ext cx="12192000" cy="6847742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61D1BD4-CC21-F821-DFDF-B75FEB35F2B8}"/>
                  </a:ext>
                </a:extLst>
              </p:cNvPr>
              <p:cNvSpPr/>
              <p:nvPr/>
            </p:nvSpPr>
            <p:spPr>
              <a:xfrm>
                <a:off x="11059886" y="6291943"/>
                <a:ext cx="391886" cy="391886"/>
              </a:xfrm>
              <a:prstGeom prst="ellipse">
                <a:avLst/>
              </a:prstGeom>
              <a:solidFill>
                <a:srgbClr val="81ADD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/>
                  <a:t>9</a:t>
                </a:r>
                <a:endParaRPr kumimoji="1" lang="ko-KR" altLang="en-US" dirty="0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AB9775-6718-D8C0-2ED8-CBC6B1541E49}"/>
                </a:ext>
              </a:extLst>
            </p:cNvPr>
            <p:cNvSpPr/>
            <p:nvPr/>
          </p:nvSpPr>
          <p:spPr>
            <a:xfrm>
              <a:off x="535454" y="337442"/>
              <a:ext cx="2397760" cy="868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A978CF9-1B4C-7A66-DD8E-B9E1D535B113}"/>
              </a:ext>
            </a:extLst>
          </p:cNvPr>
          <p:cNvSpPr txBox="1"/>
          <p:nvPr/>
        </p:nvSpPr>
        <p:spPr>
          <a:xfrm>
            <a:off x="380568" y="241365"/>
            <a:ext cx="270753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800" b="1" dirty="0">
                <a:solidFill>
                  <a:schemeClr val="accent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목표</a:t>
            </a:r>
            <a:endParaRPr kumimoji="1" lang="en-US" altLang="ko-KR" sz="2800" b="1" dirty="0">
              <a:solidFill>
                <a:schemeClr val="accent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3E61ECE-766B-6E35-CE2A-660E820D9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05" y="1170099"/>
            <a:ext cx="11009389" cy="45381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A0A4C6-F22C-CDF8-265D-592D98195C62}"/>
              </a:ext>
            </a:extLst>
          </p:cNvPr>
          <p:cNvSpPr txBox="1"/>
          <p:nvPr/>
        </p:nvSpPr>
        <p:spPr>
          <a:xfrm>
            <a:off x="380567" y="808396"/>
            <a:ext cx="1895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solidFill>
                  <a:schemeClr val="bg1">
                    <a:lumMod val="65000"/>
                  </a:schemeClr>
                </a:solidFill>
              </a:rPr>
              <a:t>프로젝트 안내</a:t>
            </a:r>
            <a:endParaRPr kumimoji="1"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7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5245</TotalTime>
  <Words>1939</Words>
  <Application>Microsoft Office PowerPoint</Application>
  <PresentationFormat>와이드스크린</PresentationFormat>
  <Paragraphs>343</Paragraphs>
  <Slides>27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BM HANNA Pro OTF</vt:lpstr>
      <vt:lpstr>Malgun Gothic Semilight</vt:lpstr>
      <vt:lpstr>NotoSansKR</vt:lpstr>
      <vt:lpstr>Spoqa Han Sans</vt:lpstr>
      <vt:lpstr>궁서</vt:lpstr>
      <vt:lpstr>맑은 고딕</vt:lpstr>
      <vt:lpstr>맑은 고딕</vt:lpstr>
      <vt:lpstr>Amasis MT Pro Black</vt:lpstr>
      <vt:lpstr>Arial</vt:lpstr>
      <vt:lpstr>Calibri</vt:lpstr>
      <vt:lpstr>Calibri Light</vt:lpstr>
      <vt:lpstr>Office 테마</vt:lpstr>
      <vt:lpstr>Auto – Farming (NH-Arm)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n043342</dc:creator>
  <cp:lastModifiedBy>n043342</cp:lastModifiedBy>
  <cp:revision>47</cp:revision>
  <dcterms:created xsi:type="dcterms:W3CDTF">2022-11-28T00:38:22Z</dcterms:created>
  <dcterms:modified xsi:type="dcterms:W3CDTF">2022-12-13T17:52:56Z</dcterms:modified>
</cp:coreProperties>
</file>